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78" r:id="rId2"/>
    <p:sldId id="263" r:id="rId3"/>
    <p:sldId id="277" r:id="rId4"/>
    <p:sldId id="281" r:id="rId5"/>
    <p:sldId id="322" r:id="rId6"/>
    <p:sldId id="323" r:id="rId7"/>
    <p:sldId id="306" r:id="rId8"/>
    <p:sldId id="307" r:id="rId9"/>
    <p:sldId id="275" r:id="rId10"/>
    <p:sldId id="282" r:id="rId11"/>
    <p:sldId id="283" r:id="rId12"/>
    <p:sldId id="273" r:id="rId13"/>
    <p:sldId id="270" r:id="rId14"/>
    <p:sldId id="266" r:id="rId15"/>
    <p:sldId id="257" r:id="rId16"/>
    <p:sldId id="280" r:id="rId17"/>
    <p:sldId id="297" r:id="rId18"/>
    <p:sldId id="256" r:id="rId19"/>
    <p:sldId id="259" r:id="rId20"/>
    <p:sldId id="264" r:id="rId21"/>
    <p:sldId id="295" r:id="rId22"/>
    <p:sldId id="303" r:id="rId23"/>
    <p:sldId id="304" r:id="rId24"/>
    <p:sldId id="287" r:id="rId25"/>
    <p:sldId id="308" r:id="rId26"/>
    <p:sldId id="310" r:id="rId27"/>
    <p:sldId id="311" r:id="rId28"/>
    <p:sldId id="312" r:id="rId29"/>
    <p:sldId id="313" r:id="rId30"/>
    <p:sldId id="314" r:id="rId31"/>
    <p:sldId id="315" r:id="rId32"/>
    <p:sldId id="316" r:id="rId33"/>
    <p:sldId id="317" r:id="rId34"/>
    <p:sldId id="318" r:id="rId35"/>
    <p:sldId id="258" r:id="rId36"/>
    <p:sldId id="299" r:id="rId37"/>
    <p:sldId id="285" r:id="rId38"/>
    <p:sldId id="292" r:id="rId39"/>
    <p:sldId id="294" r:id="rId40"/>
    <p:sldId id="261" r:id="rId41"/>
    <p:sldId id="290" r:id="rId42"/>
    <p:sldId id="302" r:id="rId43"/>
    <p:sldId id="291" r:id="rId44"/>
    <p:sldId id="319" r:id="rId45"/>
    <p:sldId id="321"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6F87"/>
    <a:srgbClr val="F85509"/>
    <a:srgbClr val="E23F1B"/>
    <a:srgbClr val="3B565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00" d="100"/>
          <a:sy n="100" d="100"/>
        </p:scale>
        <p:origin x="-2208" y="-15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489580-8D77-8A4F-B39C-8C19A52688C9}" type="datetimeFigureOut">
              <a:rPr lang="en-US" smtClean="0"/>
              <a:t>30/01/18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218B31-8278-ED49-91F3-AB6F9E8F1EE4}" type="slidenum">
              <a:rPr lang="en-US" smtClean="0"/>
              <a:t>‹#›</a:t>
            </a:fld>
            <a:endParaRPr lang="en-US"/>
          </a:p>
        </p:txBody>
      </p:sp>
    </p:spTree>
    <p:extLst>
      <p:ext uri="{BB962C8B-B14F-4D97-AF65-F5344CB8AC3E}">
        <p14:creationId xmlns:p14="http://schemas.microsoft.com/office/powerpoint/2010/main" val="36723919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Puisque</a:t>
            </a:r>
            <a:r>
              <a:rPr lang="en-US" dirty="0" smtClean="0"/>
              <a:t> </a:t>
            </a:r>
            <a:r>
              <a:rPr lang="en-US" dirty="0" err="1" smtClean="0"/>
              <a:t>Mr</a:t>
            </a:r>
            <a:r>
              <a:rPr lang="en-US" dirty="0" smtClean="0"/>
              <a:t> </a:t>
            </a:r>
            <a:r>
              <a:rPr lang="en-US" dirty="0" err="1" smtClean="0"/>
              <a:t>Junckers</a:t>
            </a:r>
            <a:r>
              <a:rPr lang="en-US" dirty="0" smtClean="0"/>
              <a:t> a </a:t>
            </a:r>
            <a:r>
              <a:rPr lang="en-US" dirty="0" err="1" smtClean="0"/>
              <a:t>annoncé</a:t>
            </a:r>
            <a:r>
              <a:rPr lang="en-US" dirty="0" smtClean="0"/>
              <a:t> </a:t>
            </a:r>
            <a:r>
              <a:rPr lang="en-US" dirty="0" err="1" smtClean="0"/>
              <a:t>que</a:t>
            </a:r>
            <a:r>
              <a:rPr lang="en-US" dirty="0" smtClean="0"/>
              <a:t> </a:t>
            </a:r>
            <a:r>
              <a:rPr lang="en-US" dirty="0" err="1" smtClean="0"/>
              <a:t>apres</a:t>
            </a:r>
            <a:r>
              <a:rPr lang="en-US" dirty="0" smtClean="0"/>
              <a:t> le </a:t>
            </a:r>
            <a:r>
              <a:rPr lang="en-US" dirty="0" err="1" smtClean="0"/>
              <a:t>brexit</a:t>
            </a:r>
            <a:r>
              <a:rPr lang="en-US" dirty="0" smtClean="0"/>
              <a:t>, </a:t>
            </a:r>
            <a:r>
              <a:rPr lang="en-US" dirty="0" err="1" smtClean="0"/>
              <a:t>l'anglais</a:t>
            </a:r>
            <a:r>
              <a:rPr lang="en-US" dirty="0" smtClean="0"/>
              <a:t> ne sera plus </a:t>
            </a:r>
            <a:r>
              <a:rPr lang="en-US" dirty="0" err="1" smtClean="0"/>
              <a:t>une</a:t>
            </a:r>
            <a:r>
              <a:rPr lang="en-US" dirty="0" smtClean="0"/>
              <a:t> langue de </a:t>
            </a:r>
            <a:r>
              <a:rPr lang="en-US" dirty="0" err="1" smtClean="0"/>
              <a:t>l'union</a:t>
            </a:r>
            <a:r>
              <a:rPr lang="en-US" dirty="0" smtClean="0"/>
              <a:t> </a:t>
            </a:r>
            <a:r>
              <a:rPr lang="en-US" dirty="0" err="1" smtClean="0"/>
              <a:t>européenne</a:t>
            </a:r>
            <a:r>
              <a:rPr lang="en-US" dirty="0" smtClean="0"/>
              <a:t>, je </a:t>
            </a:r>
            <a:r>
              <a:rPr lang="en-US" dirty="0" err="1" smtClean="0"/>
              <a:t>serai</a:t>
            </a:r>
            <a:r>
              <a:rPr lang="en-US" dirty="0" smtClean="0"/>
              <a:t> </a:t>
            </a:r>
            <a:r>
              <a:rPr lang="en-US" dirty="0" err="1" smtClean="0"/>
              <a:t>parler</a:t>
            </a:r>
            <a:r>
              <a:rPr lang="en-US" dirty="0" smtClean="0"/>
              <a:t> en </a:t>
            </a:r>
            <a:r>
              <a:rPr lang="en-US" dirty="0" err="1" smtClean="0"/>
              <a:t>français</a:t>
            </a:r>
            <a:endParaRPr lang="en-US" dirty="0"/>
          </a:p>
        </p:txBody>
      </p:sp>
      <p:sp>
        <p:nvSpPr>
          <p:cNvPr id="4" name="Slide Number Placeholder 3"/>
          <p:cNvSpPr>
            <a:spLocks noGrp="1"/>
          </p:cNvSpPr>
          <p:nvPr>
            <p:ph type="sldNum" sz="quarter" idx="10"/>
          </p:nvPr>
        </p:nvSpPr>
        <p:spPr/>
        <p:txBody>
          <a:bodyPr/>
          <a:lstStyle/>
          <a:p>
            <a:fld id="{89218B31-8278-ED49-91F3-AB6F9E8F1EE4}" type="slidenum">
              <a:rPr lang="en-US" smtClean="0"/>
              <a:t>2</a:t>
            </a:fld>
            <a:endParaRPr lang="en-US"/>
          </a:p>
        </p:txBody>
      </p:sp>
    </p:spTree>
    <p:extLst>
      <p:ext uri="{BB962C8B-B14F-4D97-AF65-F5344CB8AC3E}">
        <p14:creationId xmlns:p14="http://schemas.microsoft.com/office/powerpoint/2010/main" val="3804032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CCE9DD1-9FAF-434C-B27F-A51304E76D07}" type="slidenum">
              <a:rPr lang="en-US" smtClean="0"/>
              <a:pPr/>
              <a:t>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6008B46E-3A77-2D40-91BC-66FF47B630DE}" type="datetimeFigureOut">
              <a:rPr lang="en-US" smtClean="0"/>
              <a:t>30/01/18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83CD2C-B07D-3145-B0C9-4415BEE4E650}" type="slidenum">
              <a:rPr lang="en-US" smtClean="0"/>
              <a:t>‹#›</a:t>
            </a:fld>
            <a:endParaRPr lang="en-US"/>
          </a:p>
        </p:txBody>
      </p:sp>
    </p:spTree>
    <p:extLst>
      <p:ext uri="{BB962C8B-B14F-4D97-AF65-F5344CB8AC3E}">
        <p14:creationId xmlns:p14="http://schemas.microsoft.com/office/powerpoint/2010/main" val="2243848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008B46E-3A77-2D40-91BC-66FF47B630DE}" type="datetimeFigureOut">
              <a:rPr lang="en-US" smtClean="0"/>
              <a:t>30/01/18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83CD2C-B07D-3145-B0C9-4415BEE4E650}" type="slidenum">
              <a:rPr lang="en-US" smtClean="0"/>
              <a:t>‹#›</a:t>
            </a:fld>
            <a:endParaRPr lang="en-US"/>
          </a:p>
        </p:txBody>
      </p:sp>
    </p:spTree>
    <p:extLst>
      <p:ext uri="{BB962C8B-B14F-4D97-AF65-F5344CB8AC3E}">
        <p14:creationId xmlns:p14="http://schemas.microsoft.com/office/powerpoint/2010/main" val="311795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008B46E-3A77-2D40-91BC-66FF47B630DE}" type="datetimeFigureOut">
              <a:rPr lang="en-US" smtClean="0"/>
              <a:t>30/01/18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83CD2C-B07D-3145-B0C9-4415BEE4E650}" type="slidenum">
              <a:rPr lang="en-US" smtClean="0"/>
              <a:t>‹#›</a:t>
            </a:fld>
            <a:endParaRPr lang="en-US"/>
          </a:p>
        </p:txBody>
      </p:sp>
    </p:spTree>
    <p:extLst>
      <p:ext uri="{BB962C8B-B14F-4D97-AF65-F5344CB8AC3E}">
        <p14:creationId xmlns:p14="http://schemas.microsoft.com/office/powerpoint/2010/main" val="2870856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008B46E-3A77-2D40-91BC-66FF47B630DE}" type="datetimeFigureOut">
              <a:rPr lang="en-US" smtClean="0"/>
              <a:t>30/01/18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83CD2C-B07D-3145-B0C9-4415BEE4E650}" type="slidenum">
              <a:rPr lang="en-US" smtClean="0"/>
              <a:t>‹#›</a:t>
            </a:fld>
            <a:endParaRPr lang="en-US"/>
          </a:p>
        </p:txBody>
      </p:sp>
    </p:spTree>
    <p:extLst>
      <p:ext uri="{BB962C8B-B14F-4D97-AF65-F5344CB8AC3E}">
        <p14:creationId xmlns:p14="http://schemas.microsoft.com/office/powerpoint/2010/main" val="552612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6008B46E-3A77-2D40-91BC-66FF47B630DE}" type="datetimeFigureOut">
              <a:rPr lang="en-US" smtClean="0"/>
              <a:t>30/01/18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83CD2C-B07D-3145-B0C9-4415BEE4E650}" type="slidenum">
              <a:rPr lang="en-US" smtClean="0"/>
              <a:t>‹#›</a:t>
            </a:fld>
            <a:endParaRPr lang="en-US"/>
          </a:p>
        </p:txBody>
      </p:sp>
    </p:spTree>
    <p:extLst>
      <p:ext uri="{BB962C8B-B14F-4D97-AF65-F5344CB8AC3E}">
        <p14:creationId xmlns:p14="http://schemas.microsoft.com/office/powerpoint/2010/main" val="610206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6008B46E-3A77-2D40-91BC-66FF47B630DE}" type="datetimeFigureOut">
              <a:rPr lang="en-US" smtClean="0"/>
              <a:t>30/01/18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83CD2C-B07D-3145-B0C9-4415BEE4E650}" type="slidenum">
              <a:rPr lang="en-US" smtClean="0"/>
              <a:t>‹#›</a:t>
            </a:fld>
            <a:endParaRPr lang="en-US"/>
          </a:p>
        </p:txBody>
      </p:sp>
    </p:spTree>
    <p:extLst>
      <p:ext uri="{BB962C8B-B14F-4D97-AF65-F5344CB8AC3E}">
        <p14:creationId xmlns:p14="http://schemas.microsoft.com/office/powerpoint/2010/main" val="2407218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6008B46E-3A77-2D40-91BC-66FF47B630DE}" type="datetimeFigureOut">
              <a:rPr lang="en-US" smtClean="0"/>
              <a:t>30/01/18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83CD2C-B07D-3145-B0C9-4415BEE4E650}" type="slidenum">
              <a:rPr lang="en-US" smtClean="0"/>
              <a:t>‹#›</a:t>
            </a:fld>
            <a:endParaRPr lang="en-US"/>
          </a:p>
        </p:txBody>
      </p:sp>
    </p:spTree>
    <p:extLst>
      <p:ext uri="{BB962C8B-B14F-4D97-AF65-F5344CB8AC3E}">
        <p14:creationId xmlns:p14="http://schemas.microsoft.com/office/powerpoint/2010/main" val="2911166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6008B46E-3A77-2D40-91BC-66FF47B630DE}" type="datetimeFigureOut">
              <a:rPr lang="en-US" smtClean="0"/>
              <a:t>30/01/18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83CD2C-B07D-3145-B0C9-4415BEE4E650}" type="slidenum">
              <a:rPr lang="en-US" smtClean="0"/>
              <a:t>‹#›</a:t>
            </a:fld>
            <a:endParaRPr lang="en-US"/>
          </a:p>
        </p:txBody>
      </p:sp>
    </p:spTree>
    <p:extLst>
      <p:ext uri="{BB962C8B-B14F-4D97-AF65-F5344CB8AC3E}">
        <p14:creationId xmlns:p14="http://schemas.microsoft.com/office/powerpoint/2010/main" val="775436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08B46E-3A77-2D40-91BC-66FF47B630DE}" type="datetimeFigureOut">
              <a:rPr lang="en-US" smtClean="0"/>
              <a:t>30/01/18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83CD2C-B07D-3145-B0C9-4415BEE4E650}" type="slidenum">
              <a:rPr lang="en-US" smtClean="0"/>
              <a:t>‹#›</a:t>
            </a:fld>
            <a:endParaRPr lang="en-US"/>
          </a:p>
        </p:txBody>
      </p:sp>
    </p:spTree>
    <p:extLst>
      <p:ext uri="{BB962C8B-B14F-4D97-AF65-F5344CB8AC3E}">
        <p14:creationId xmlns:p14="http://schemas.microsoft.com/office/powerpoint/2010/main" val="3569265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6008B46E-3A77-2D40-91BC-66FF47B630DE}" type="datetimeFigureOut">
              <a:rPr lang="en-US" smtClean="0"/>
              <a:t>30/01/18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83CD2C-B07D-3145-B0C9-4415BEE4E650}" type="slidenum">
              <a:rPr lang="en-US" smtClean="0"/>
              <a:t>‹#›</a:t>
            </a:fld>
            <a:endParaRPr lang="en-US"/>
          </a:p>
        </p:txBody>
      </p:sp>
    </p:spTree>
    <p:extLst>
      <p:ext uri="{BB962C8B-B14F-4D97-AF65-F5344CB8AC3E}">
        <p14:creationId xmlns:p14="http://schemas.microsoft.com/office/powerpoint/2010/main" val="3688666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6008B46E-3A77-2D40-91BC-66FF47B630DE}" type="datetimeFigureOut">
              <a:rPr lang="en-US" smtClean="0"/>
              <a:t>30/01/18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83CD2C-B07D-3145-B0C9-4415BEE4E650}" type="slidenum">
              <a:rPr lang="en-US" smtClean="0"/>
              <a:t>‹#›</a:t>
            </a:fld>
            <a:endParaRPr lang="en-US"/>
          </a:p>
        </p:txBody>
      </p:sp>
    </p:spTree>
    <p:extLst>
      <p:ext uri="{BB962C8B-B14F-4D97-AF65-F5344CB8AC3E}">
        <p14:creationId xmlns:p14="http://schemas.microsoft.com/office/powerpoint/2010/main" val="164565895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08B46E-3A77-2D40-91BC-66FF47B630DE}" type="datetimeFigureOut">
              <a:rPr lang="en-US" smtClean="0"/>
              <a:t>30/01/18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83CD2C-B07D-3145-B0C9-4415BEE4E650}" type="slidenum">
              <a:rPr lang="en-US" smtClean="0"/>
              <a:t>‹#›</a:t>
            </a:fld>
            <a:endParaRPr lang="en-US"/>
          </a:p>
        </p:txBody>
      </p:sp>
    </p:spTree>
    <p:extLst>
      <p:ext uri="{BB962C8B-B14F-4D97-AF65-F5344CB8AC3E}">
        <p14:creationId xmlns:p14="http://schemas.microsoft.com/office/powerpoint/2010/main" val="2681708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g"/><Relationship Id="rId5" Type="http://schemas.openxmlformats.org/officeDocument/2006/relationships/image" Target="../media/image4.emf"/><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 Id="rId3"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 Id="rId3" Type="http://schemas.microsoft.com/office/2007/relationships/hdphoto" Target="../media/hdphoto1.wdp"/></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hyperlink" Target="http://dashboard101innovations.silk.co/page/Open-Access-Open-Science" TargetMode="External"/><Relationship Id="rId5" Type="http://schemas.openxmlformats.org/officeDocument/2006/relationships/image" Target="../media/image60.png"/><Relationship Id="rId6"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63.emf"/><Relationship Id="rId4" Type="http://schemas.openxmlformats.org/officeDocument/2006/relationships/image" Target="../media/image1.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image" Target="../media/image6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684213" y="1743075"/>
            <a:ext cx="7772400" cy="1362075"/>
          </a:xfrm>
        </p:spPr>
        <p:txBody>
          <a:bodyPr rIns="132080" anchor="t">
            <a:normAutofit fontScale="90000"/>
          </a:bodyPr>
          <a:lstStyle/>
          <a:p>
            <a:pPr algn="l" eaLnBrk="1" hangingPunct="1"/>
            <a:r>
              <a:rPr lang="en-US" dirty="0" smtClean="0">
                <a:solidFill>
                  <a:srgbClr val="800000"/>
                </a:solidFill>
                <a:latin typeface="Helvetica Neue Light"/>
                <a:ea typeface="ヒラギノ角ゴ ProN W3" charset="0"/>
                <a:cs typeface="Helvetica Neue Light"/>
              </a:rPr>
              <a:t>Caring about sharing; data sharing and transparency in radiation biology</a:t>
            </a:r>
            <a:r>
              <a:rPr lang="en-US" dirty="0">
                <a:solidFill>
                  <a:srgbClr val="800000"/>
                </a:solidFill>
                <a:latin typeface="Helvetica Neue Light"/>
                <a:ea typeface="ヒラギノ角ゴ ProN W3" charset="0"/>
                <a:cs typeface="Helvetica Neue Light"/>
              </a:rPr>
              <a:t/>
            </a:r>
            <a:br>
              <a:rPr lang="en-US" dirty="0">
                <a:solidFill>
                  <a:srgbClr val="800000"/>
                </a:solidFill>
                <a:latin typeface="Helvetica Neue Light"/>
                <a:ea typeface="ヒラギノ角ゴ ProN W3" charset="0"/>
                <a:cs typeface="Helvetica Neue Light"/>
              </a:rPr>
            </a:br>
            <a:r>
              <a:rPr lang="en-US" dirty="0">
                <a:latin typeface="Helvetica Neue Light"/>
                <a:ea typeface="ヒラギノ角ゴ ProN W3" charset="0"/>
                <a:cs typeface="Helvetica Neue Light"/>
              </a:rPr>
              <a:t/>
            </a:r>
            <a:br>
              <a:rPr lang="en-US" dirty="0">
                <a:latin typeface="Helvetica Neue Light"/>
                <a:ea typeface="ヒラギノ角ゴ ProN W3" charset="0"/>
                <a:cs typeface="Helvetica Neue Light"/>
              </a:rPr>
            </a:br>
            <a:r>
              <a:rPr lang="en-US" sz="2400" dirty="0">
                <a:solidFill>
                  <a:srgbClr val="404040"/>
                </a:solidFill>
                <a:latin typeface="Helvetica Neue Light" charset="0"/>
                <a:ea typeface="ヒラギノ角ゴ ProN W3" charset="0"/>
                <a:cs typeface="Helvetica Neue Light" charset="0"/>
              </a:rPr>
              <a:t>Paul Schofield, University of Cambridge</a:t>
            </a:r>
          </a:p>
        </p:txBody>
      </p:sp>
      <p:pic>
        <p:nvPicPr>
          <p:cNvPr id="14338" name="Picture 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3445" y="5652990"/>
            <a:ext cx="266382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2449" y="5619652"/>
            <a:ext cx="180975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logo_concer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676" y="5600504"/>
            <a:ext cx="2343527" cy="854595"/>
          </a:xfrm>
          <a:prstGeom prst="rect">
            <a:avLst/>
          </a:prstGeom>
        </p:spPr>
      </p:pic>
      <p:pic>
        <p:nvPicPr>
          <p:cNvPr id="7" name="Picture 3" descr="by-sa.ep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99622" y="6428023"/>
            <a:ext cx="1113982" cy="395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9256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rcRect/>
          <a:stretch>
            <a:fillRect/>
          </a:stretch>
        </p:blipFill>
        <p:spPr bwMode="auto">
          <a:xfrm>
            <a:off x="5486400" y="1227138"/>
            <a:ext cx="3657600" cy="4857750"/>
          </a:xfrm>
          <a:prstGeom prst="rect">
            <a:avLst/>
          </a:prstGeom>
          <a:noFill/>
          <a:ln w="9525">
            <a:noFill/>
            <a:miter lim="800000"/>
            <a:headEnd/>
            <a:tailEnd/>
          </a:ln>
          <a:effectLst>
            <a:outerShdw blurRad="50800" dist="38100" dir="2700000">
              <a:srgbClr val="000000">
                <a:alpha val="43000"/>
              </a:srgbClr>
            </a:outerShdw>
          </a:effectLst>
        </p:spPr>
      </p:pic>
      <p:sp>
        <p:nvSpPr>
          <p:cNvPr id="2" name="Title 1"/>
          <p:cNvSpPr>
            <a:spLocks noGrp="1"/>
          </p:cNvSpPr>
          <p:nvPr>
            <p:ph type="title"/>
          </p:nvPr>
        </p:nvSpPr>
        <p:spPr/>
        <p:txBody>
          <a:bodyPr>
            <a:normAutofit/>
          </a:bodyPr>
          <a:lstStyle/>
          <a:p>
            <a:pPr algn="l"/>
            <a:r>
              <a:rPr lang="en-US" sz="3600" i="1" dirty="0" smtClean="0">
                <a:solidFill>
                  <a:srgbClr val="800000"/>
                </a:solidFill>
                <a:latin typeface="Helvetica Neue Light"/>
                <a:cs typeface="Helvetica Neue Light"/>
              </a:rPr>
              <a:t>Strategic policies in data sharing</a:t>
            </a:r>
            <a:endParaRPr lang="en-US" sz="3600" i="1" dirty="0">
              <a:solidFill>
                <a:srgbClr val="800000"/>
              </a:solidFill>
              <a:latin typeface="Helvetica Neue Light"/>
              <a:cs typeface="Helvetica Neue Light"/>
            </a:endParaRPr>
          </a:p>
        </p:txBody>
      </p:sp>
      <p:sp>
        <p:nvSpPr>
          <p:cNvPr id="3" name="Content Placeholder 2"/>
          <p:cNvSpPr>
            <a:spLocks noGrp="1"/>
          </p:cNvSpPr>
          <p:nvPr>
            <p:ph idx="1"/>
          </p:nvPr>
        </p:nvSpPr>
        <p:spPr>
          <a:xfrm>
            <a:off x="457200" y="1600200"/>
            <a:ext cx="5994400" cy="4525963"/>
          </a:xfrm>
        </p:spPr>
        <p:txBody>
          <a:bodyPr/>
          <a:lstStyle/>
          <a:p>
            <a:r>
              <a:rPr lang="en-US" sz="2800" dirty="0" smtClean="0">
                <a:latin typeface="Helvetica Neue Light"/>
                <a:cs typeface="Helvetica Neue Light"/>
              </a:rPr>
              <a:t>Domain specific Open data initiatives</a:t>
            </a:r>
          </a:p>
          <a:p>
            <a:r>
              <a:rPr lang="en-US" sz="2800" dirty="0" smtClean="0">
                <a:latin typeface="Helvetica Neue Light"/>
                <a:cs typeface="Helvetica Neue Light"/>
              </a:rPr>
              <a:t>FAIR principles ( Open data)</a:t>
            </a:r>
          </a:p>
          <a:p>
            <a:r>
              <a:rPr lang="en-US" sz="2800" dirty="0" smtClean="0">
                <a:latin typeface="Helvetica Neue Light"/>
                <a:cs typeface="Helvetica Neue Light"/>
              </a:rPr>
              <a:t>TOP principles ( Data in publications)</a:t>
            </a:r>
          </a:p>
          <a:p>
            <a:endParaRPr lang="en-US" dirty="0"/>
          </a:p>
        </p:txBody>
      </p:sp>
      <p:pic>
        <p:nvPicPr>
          <p:cNvPr id="6" name="Picture 5"/>
          <p:cNvPicPr>
            <a:picLocks noChangeAspect="1"/>
          </p:cNvPicPr>
          <p:nvPr/>
        </p:nvPicPr>
        <p:blipFill>
          <a:blip r:embed="rId3"/>
          <a:stretch>
            <a:fillRect/>
          </a:stretch>
        </p:blipFill>
        <p:spPr>
          <a:xfrm>
            <a:off x="4335220" y="3619500"/>
            <a:ext cx="2302360" cy="2855913"/>
          </a:xfrm>
          <a:prstGeom prst="rect">
            <a:avLst/>
          </a:prstGeom>
          <a:effectLst>
            <a:outerShdw blurRad="50800" dist="38100" dir="2700000">
              <a:srgbClr val="000000">
                <a:alpha val="43000"/>
              </a:srgbClr>
            </a:outerShdw>
          </a:effectLst>
        </p:spPr>
      </p:pic>
      <p:pic>
        <p:nvPicPr>
          <p:cNvPr id="4" name="Picture 3" descr="10.9 cover UK"/>
          <p:cNvPicPr>
            <a:picLocks noChangeAspect="1"/>
          </p:cNvPicPr>
          <p:nvPr/>
        </p:nvPicPr>
        <p:blipFill>
          <a:blip r:embed="rId4"/>
          <a:stretch>
            <a:fillRect/>
          </a:stretch>
        </p:blipFill>
        <p:spPr>
          <a:xfrm>
            <a:off x="2527300" y="3946221"/>
            <a:ext cx="2184400" cy="2731304"/>
          </a:xfrm>
          <a:prstGeom prst="rect">
            <a:avLst/>
          </a:prstGeom>
        </p:spPr>
      </p:pic>
    </p:spTree>
    <p:extLst>
      <p:ext uri="{BB962C8B-B14F-4D97-AF65-F5344CB8AC3E}">
        <p14:creationId xmlns:p14="http://schemas.microsoft.com/office/powerpoint/2010/main" val="262095078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7038"/>
            <a:ext cx="8229600" cy="817562"/>
          </a:xfrm>
        </p:spPr>
        <p:txBody>
          <a:bodyPr>
            <a:normAutofit fontScale="90000"/>
          </a:bodyPr>
          <a:lstStyle/>
          <a:p>
            <a:pPr algn="l"/>
            <a:r>
              <a:rPr lang="en-US" sz="3600" i="1" dirty="0">
                <a:solidFill>
                  <a:srgbClr val="800000"/>
                </a:solidFill>
                <a:latin typeface="Helvetica Neue Light"/>
                <a:cs typeface="Helvetica Neue Light"/>
              </a:rPr>
              <a:t>The FAIR Guiding </a:t>
            </a:r>
            <a:r>
              <a:rPr lang="en-US" sz="3600" i="1" dirty="0" smtClean="0">
                <a:solidFill>
                  <a:srgbClr val="800000"/>
                </a:solidFill>
                <a:latin typeface="Helvetica Neue Light"/>
                <a:cs typeface="Helvetica Neue Light"/>
              </a:rPr>
              <a:t>Principles for </a:t>
            </a:r>
            <a:r>
              <a:rPr lang="en-US" sz="3600" i="1" dirty="0">
                <a:solidFill>
                  <a:srgbClr val="800000"/>
                </a:solidFill>
                <a:latin typeface="Helvetica Neue Light"/>
                <a:cs typeface="Helvetica Neue Light"/>
              </a:rPr>
              <a:t>scientific data management and stewardship</a:t>
            </a:r>
            <a:r>
              <a:rPr lang="en-US" sz="3200" i="1" dirty="0">
                <a:solidFill>
                  <a:srgbClr val="800000"/>
                </a:solidFill>
                <a:latin typeface="Helvetica Neue Light"/>
                <a:cs typeface="Helvetica Neue Light"/>
              </a:rPr>
              <a:t/>
            </a:r>
            <a:br>
              <a:rPr lang="en-US" sz="3200" i="1" dirty="0">
                <a:solidFill>
                  <a:srgbClr val="800000"/>
                </a:solidFill>
                <a:latin typeface="Helvetica Neue Light"/>
                <a:cs typeface="Helvetica Neue Light"/>
              </a:rPr>
            </a:br>
            <a:r>
              <a:rPr lang="en-US" sz="3200" i="1" dirty="0" smtClean="0">
                <a:latin typeface="Helvetica Neue Light"/>
                <a:cs typeface="Helvetica Neue Light"/>
              </a:rPr>
              <a:t> </a:t>
            </a:r>
            <a:endParaRPr lang="en-US" sz="3200" i="1" dirty="0"/>
          </a:p>
        </p:txBody>
      </p:sp>
      <p:sp>
        <p:nvSpPr>
          <p:cNvPr id="4" name="Content Placeholder 6"/>
          <p:cNvSpPr>
            <a:spLocks noGrp="1"/>
          </p:cNvSpPr>
          <p:nvPr>
            <p:ph idx="1"/>
          </p:nvPr>
        </p:nvSpPr>
        <p:spPr>
          <a:xfrm>
            <a:off x="457200" y="1092200"/>
            <a:ext cx="8877300" cy="5549900"/>
          </a:xfrm>
        </p:spPr>
        <p:txBody>
          <a:bodyPr>
            <a:noAutofit/>
          </a:bodyPr>
          <a:lstStyle/>
          <a:p>
            <a:pPr marL="0" indent="0">
              <a:buNone/>
            </a:pPr>
            <a:r>
              <a:rPr lang="en-US" sz="1400" dirty="0" smtClean="0">
                <a:solidFill>
                  <a:srgbClr val="FF0000"/>
                </a:solidFill>
                <a:latin typeface="Helvetica Neue Light"/>
                <a:cs typeface="Helvetica Neue Light"/>
              </a:rPr>
              <a:t>To be </a:t>
            </a:r>
            <a:r>
              <a:rPr lang="en-US" sz="1400" dirty="0">
                <a:solidFill>
                  <a:srgbClr val="FF0000"/>
                </a:solidFill>
                <a:latin typeface="Helvetica Neue Light"/>
                <a:cs typeface="Helvetica Neue Light"/>
              </a:rPr>
              <a:t>Findable</a:t>
            </a:r>
            <a:r>
              <a:rPr lang="en-US" sz="1400" dirty="0" smtClean="0">
                <a:solidFill>
                  <a:srgbClr val="FF0000"/>
                </a:solidFill>
                <a:latin typeface="Helvetica Neue Light"/>
                <a:cs typeface="Helvetica Neue Light"/>
              </a:rPr>
              <a:t>:</a:t>
            </a:r>
            <a:endParaRPr lang="en-US" sz="1400" dirty="0">
              <a:solidFill>
                <a:srgbClr val="FF0000"/>
              </a:solidFill>
              <a:latin typeface="Helvetica Neue Light"/>
              <a:cs typeface="Helvetica Neue Light"/>
            </a:endParaRPr>
          </a:p>
          <a:p>
            <a:pPr marL="0" indent="0">
              <a:buNone/>
            </a:pPr>
            <a:r>
              <a:rPr lang="en-US" sz="1400" dirty="0">
                <a:latin typeface="Helvetica Neue Light"/>
                <a:cs typeface="Helvetica Neue Light"/>
              </a:rPr>
              <a:t>F1. (meta)data are assigned a globally unique and persistent identifier</a:t>
            </a:r>
          </a:p>
          <a:p>
            <a:pPr marL="0" indent="0">
              <a:buNone/>
            </a:pPr>
            <a:r>
              <a:rPr lang="en-US" sz="1400" dirty="0">
                <a:latin typeface="Helvetica Neue Light"/>
                <a:cs typeface="Helvetica Neue Light"/>
              </a:rPr>
              <a:t>F2. data are described with rich metadata (defined by R1 below)</a:t>
            </a:r>
          </a:p>
          <a:p>
            <a:pPr marL="0" indent="0">
              <a:buNone/>
            </a:pPr>
            <a:r>
              <a:rPr lang="en-US" sz="1400" dirty="0">
                <a:latin typeface="Helvetica Neue Light"/>
                <a:cs typeface="Helvetica Neue Light"/>
              </a:rPr>
              <a:t>F3. metadata clearly and explicitly include the identifier of the data it describes</a:t>
            </a:r>
          </a:p>
          <a:p>
            <a:pPr marL="0" indent="0">
              <a:buNone/>
            </a:pPr>
            <a:r>
              <a:rPr lang="en-US" sz="1400" dirty="0">
                <a:latin typeface="Helvetica Neue Light"/>
                <a:cs typeface="Helvetica Neue Light"/>
              </a:rPr>
              <a:t>F4. (meta)data are registered or indexed in a searchable </a:t>
            </a:r>
            <a:r>
              <a:rPr lang="en-US" sz="1400" dirty="0" smtClean="0">
                <a:latin typeface="Helvetica Neue Light"/>
                <a:cs typeface="Helvetica Neue Light"/>
              </a:rPr>
              <a:t>resource</a:t>
            </a:r>
          </a:p>
          <a:p>
            <a:pPr marL="0" indent="0">
              <a:buNone/>
            </a:pPr>
            <a:endParaRPr lang="en-US" sz="1400" dirty="0">
              <a:latin typeface="Helvetica Neue Light"/>
              <a:cs typeface="Helvetica Neue Light"/>
            </a:endParaRPr>
          </a:p>
          <a:p>
            <a:pPr marL="0" indent="0">
              <a:buNone/>
            </a:pPr>
            <a:r>
              <a:rPr lang="en-US" sz="1400" dirty="0">
                <a:solidFill>
                  <a:srgbClr val="FF0000"/>
                </a:solidFill>
                <a:latin typeface="Helvetica Neue Light"/>
                <a:cs typeface="Helvetica Neue Light"/>
              </a:rPr>
              <a:t>To be Accessible</a:t>
            </a:r>
            <a:r>
              <a:rPr lang="en-US" sz="1400" dirty="0" smtClean="0">
                <a:solidFill>
                  <a:srgbClr val="FF0000"/>
                </a:solidFill>
                <a:latin typeface="Helvetica Neue Light"/>
                <a:cs typeface="Helvetica Neue Light"/>
              </a:rPr>
              <a:t>:</a:t>
            </a:r>
            <a:endParaRPr lang="en-US" sz="1400" dirty="0">
              <a:solidFill>
                <a:srgbClr val="FF0000"/>
              </a:solidFill>
              <a:latin typeface="Helvetica Neue Light"/>
              <a:cs typeface="Helvetica Neue Light"/>
            </a:endParaRPr>
          </a:p>
          <a:p>
            <a:pPr marL="0" indent="0">
              <a:buNone/>
            </a:pPr>
            <a:r>
              <a:rPr lang="en-US" sz="1400" dirty="0">
                <a:latin typeface="Helvetica Neue Light"/>
                <a:cs typeface="Helvetica Neue Light"/>
              </a:rPr>
              <a:t>A1. (meta)data are retrievable by their identifier using a standardized communications protocol</a:t>
            </a:r>
          </a:p>
          <a:p>
            <a:pPr marL="0" indent="0">
              <a:buNone/>
            </a:pPr>
            <a:r>
              <a:rPr lang="en-US" sz="1400" dirty="0">
                <a:latin typeface="Helvetica Neue Light"/>
                <a:cs typeface="Helvetica Neue Light"/>
              </a:rPr>
              <a:t>A1.1 the protocol is open, free, and universally implementable</a:t>
            </a:r>
          </a:p>
          <a:p>
            <a:pPr marL="0" indent="0">
              <a:buNone/>
            </a:pPr>
            <a:r>
              <a:rPr lang="en-US" sz="1400" dirty="0">
                <a:latin typeface="Helvetica Neue Light"/>
                <a:cs typeface="Helvetica Neue Light"/>
              </a:rPr>
              <a:t>A1.2 the protocol allows for an authentication and authorization procedure, where necessary</a:t>
            </a:r>
          </a:p>
          <a:p>
            <a:pPr marL="0" indent="0">
              <a:buNone/>
            </a:pPr>
            <a:r>
              <a:rPr lang="en-US" sz="1400" dirty="0">
                <a:latin typeface="Helvetica Neue Light"/>
                <a:cs typeface="Helvetica Neue Light"/>
              </a:rPr>
              <a:t>A2. metadata are accessible, even when the data are no longer </a:t>
            </a:r>
            <a:r>
              <a:rPr lang="en-US" sz="1400" dirty="0" smtClean="0">
                <a:latin typeface="Helvetica Neue Light"/>
                <a:cs typeface="Helvetica Neue Light"/>
              </a:rPr>
              <a:t>available</a:t>
            </a:r>
          </a:p>
          <a:p>
            <a:pPr marL="0" indent="0">
              <a:buNone/>
            </a:pPr>
            <a:endParaRPr lang="en-US" sz="1400" dirty="0">
              <a:latin typeface="Helvetica Neue Light"/>
              <a:cs typeface="Helvetica Neue Light"/>
            </a:endParaRPr>
          </a:p>
          <a:p>
            <a:pPr marL="0" indent="0">
              <a:buNone/>
            </a:pPr>
            <a:r>
              <a:rPr lang="en-US" sz="1400" dirty="0">
                <a:solidFill>
                  <a:srgbClr val="FF0000"/>
                </a:solidFill>
                <a:latin typeface="Helvetica Neue Light"/>
                <a:cs typeface="Helvetica Neue Light"/>
              </a:rPr>
              <a:t>To be Interoperable</a:t>
            </a:r>
            <a:r>
              <a:rPr lang="en-US" sz="1400" dirty="0" smtClean="0">
                <a:solidFill>
                  <a:srgbClr val="FF0000"/>
                </a:solidFill>
                <a:latin typeface="Helvetica Neue Light"/>
                <a:cs typeface="Helvetica Neue Light"/>
              </a:rPr>
              <a:t>:</a:t>
            </a:r>
            <a:endParaRPr lang="en-US" sz="1400" dirty="0">
              <a:solidFill>
                <a:srgbClr val="FF0000"/>
              </a:solidFill>
              <a:latin typeface="Helvetica Neue Light"/>
              <a:cs typeface="Helvetica Neue Light"/>
            </a:endParaRPr>
          </a:p>
          <a:p>
            <a:pPr marL="0" indent="0">
              <a:buNone/>
            </a:pPr>
            <a:r>
              <a:rPr lang="en-US" sz="1400" dirty="0">
                <a:latin typeface="Helvetica Neue Light"/>
                <a:cs typeface="Helvetica Neue Light"/>
              </a:rPr>
              <a:t>I1. (meta)data use a formal, accessible, shared, and broadly applicable language for knowledge representation.</a:t>
            </a:r>
          </a:p>
          <a:p>
            <a:pPr marL="0" indent="0">
              <a:buNone/>
            </a:pPr>
            <a:r>
              <a:rPr lang="en-US" sz="1400" dirty="0">
                <a:latin typeface="Helvetica Neue Light"/>
                <a:cs typeface="Helvetica Neue Light"/>
              </a:rPr>
              <a:t>I2. (meta)data use vocabularies that follow FAIR principles</a:t>
            </a:r>
          </a:p>
          <a:p>
            <a:pPr marL="0" indent="0">
              <a:buNone/>
            </a:pPr>
            <a:r>
              <a:rPr lang="en-US" sz="1400" dirty="0">
                <a:latin typeface="Helvetica Neue Light"/>
                <a:cs typeface="Helvetica Neue Light"/>
              </a:rPr>
              <a:t>I3. (meta)data include qualified references to other (meta)</a:t>
            </a:r>
            <a:r>
              <a:rPr lang="en-US" sz="1400" dirty="0" smtClean="0">
                <a:latin typeface="Helvetica Neue Light"/>
                <a:cs typeface="Helvetica Neue Light"/>
              </a:rPr>
              <a:t>data</a:t>
            </a:r>
          </a:p>
          <a:p>
            <a:pPr marL="0" indent="0">
              <a:buNone/>
            </a:pPr>
            <a:endParaRPr lang="en-US" sz="1400" dirty="0">
              <a:latin typeface="Helvetica Neue Light"/>
              <a:cs typeface="Helvetica Neue Light"/>
            </a:endParaRPr>
          </a:p>
          <a:p>
            <a:pPr marL="0" indent="0">
              <a:buNone/>
            </a:pPr>
            <a:r>
              <a:rPr lang="en-US" sz="1400" dirty="0">
                <a:solidFill>
                  <a:srgbClr val="FF0000"/>
                </a:solidFill>
                <a:latin typeface="Helvetica Neue Light"/>
                <a:cs typeface="Helvetica Neue Light"/>
              </a:rPr>
              <a:t>To be Reusable</a:t>
            </a:r>
            <a:r>
              <a:rPr lang="en-US" sz="1400" dirty="0" smtClean="0">
                <a:solidFill>
                  <a:srgbClr val="FF0000"/>
                </a:solidFill>
                <a:latin typeface="Helvetica Neue Light"/>
                <a:cs typeface="Helvetica Neue Light"/>
              </a:rPr>
              <a:t>:</a:t>
            </a:r>
            <a:endParaRPr lang="en-US" sz="1400" dirty="0">
              <a:solidFill>
                <a:srgbClr val="FF0000"/>
              </a:solidFill>
              <a:latin typeface="Helvetica Neue Light"/>
              <a:cs typeface="Helvetica Neue Light"/>
            </a:endParaRPr>
          </a:p>
          <a:p>
            <a:pPr marL="0" indent="0">
              <a:buNone/>
            </a:pPr>
            <a:r>
              <a:rPr lang="en-US" sz="1400" dirty="0">
                <a:latin typeface="Helvetica Neue Light"/>
                <a:cs typeface="Helvetica Neue Light"/>
              </a:rPr>
              <a:t>R1. meta(data) are richly described with a plurality of accurate and relevant attributes</a:t>
            </a:r>
          </a:p>
          <a:p>
            <a:pPr marL="0" indent="0">
              <a:buNone/>
            </a:pPr>
            <a:r>
              <a:rPr lang="en-US" sz="1400" dirty="0">
                <a:latin typeface="Helvetica Neue Light"/>
                <a:cs typeface="Helvetica Neue Light"/>
              </a:rPr>
              <a:t>R1.1. (meta)data are released with a clear and accessible data usage license</a:t>
            </a:r>
          </a:p>
          <a:p>
            <a:pPr marL="0" indent="0">
              <a:buNone/>
            </a:pPr>
            <a:r>
              <a:rPr lang="en-US" sz="1400" dirty="0">
                <a:latin typeface="Helvetica Neue Light"/>
                <a:cs typeface="Helvetica Neue Light"/>
              </a:rPr>
              <a:t>R1.2. (meta)data are associated with detailed provenance</a:t>
            </a:r>
          </a:p>
          <a:p>
            <a:pPr marL="0" indent="0">
              <a:buNone/>
            </a:pPr>
            <a:r>
              <a:rPr lang="en-US" sz="1400" dirty="0">
                <a:latin typeface="Helvetica Neue Light"/>
                <a:cs typeface="Helvetica Neue Light"/>
              </a:rPr>
              <a:t>R1.3. (meta)data meet domain-relevant community standards</a:t>
            </a:r>
          </a:p>
          <a:p>
            <a:endParaRPr lang="en-US" sz="1050" dirty="0"/>
          </a:p>
        </p:txBody>
      </p:sp>
      <p:pic>
        <p:nvPicPr>
          <p:cNvPr id="5" name="Picture 4"/>
          <p:cNvPicPr>
            <a:picLocks noChangeAspect="1"/>
          </p:cNvPicPr>
          <p:nvPr/>
        </p:nvPicPr>
        <p:blipFill>
          <a:blip r:embed="rId2">
            <a:alphaModFix/>
          </a:blip>
          <a:stretch>
            <a:fillRect/>
          </a:stretch>
        </p:blipFill>
        <p:spPr>
          <a:xfrm>
            <a:off x="739842" y="1409700"/>
            <a:ext cx="4777366" cy="5366551"/>
          </a:xfrm>
          <a:prstGeom prst="rect">
            <a:avLst/>
          </a:prstGeom>
        </p:spPr>
      </p:pic>
    </p:spTree>
    <p:extLst>
      <p:ext uri="{BB962C8B-B14F-4D97-AF65-F5344CB8AC3E}">
        <p14:creationId xmlns:p14="http://schemas.microsoft.com/office/powerpoint/2010/main" val="15783260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2600"/>
            <a:ext cx="8229600" cy="935038"/>
          </a:xfrm>
        </p:spPr>
        <p:txBody>
          <a:bodyPr>
            <a:normAutofit fontScale="90000"/>
          </a:bodyPr>
          <a:lstStyle/>
          <a:p>
            <a:pPr algn="l"/>
            <a:r>
              <a:rPr lang="en-US" sz="3600" i="1" dirty="0">
                <a:solidFill>
                  <a:srgbClr val="800000"/>
                </a:solidFill>
                <a:latin typeface="Helvetica Neue Light"/>
                <a:cs typeface="Helvetica Neue Light"/>
              </a:rPr>
              <a:t>The FAIR Guiding Principles for scientific data management and stewardship</a:t>
            </a:r>
            <a:r>
              <a:rPr lang="en-US" i="1" dirty="0">
                <a:latin typeface="Helvetica Neue Light"/>
                <a:cs typeface="Helvetica Neue Light"/>
              </a:rPr>
              <a:t/>
            </a:r>
            <a:br>
              <a:rPr lang="en-US" i="1" dirty="0">
                <a:latin typeface="Helvetica Neue Light"/>
                <a:cs typeface="Helvetica Neue Light"/>
              </a:rPr>
            </a:br>
            <a:endParaRPr lang="en-US" dirty="0"/>
          </a:p>
        </p:txBody>
      </p:sp>
      <p:pic>
        <p:nvPicPr>
          <p:cNvPr id="4" name="Picture 3"/>
          <p:cNvPicPr>
            <a:picLocks noChangeAspect="1"/>
          </p:cNvPicPr>
          <p:nvPr/>
        </p:nvPicPr>
        <p:blipFill>
          <a:blip r:embed="rId2"/>
          <a:stretch>
            <a:fillRect/>
          </a:stretch>
        </p:blipFill>
        <p:spPr>
          <a:xfrm>
            <a:off x="152399" y="4102306"/>
            <a:ext cx="8818785" cy="1866694"/>
          </a:xfrm>
          <a:prstGeom prst="rect">
            <a:avLst/>
          </a:prstGeom>
          <a:ln>
            <a:noFill/>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3"/>
          <a:stretch>
            <a:fillRect/>
          </a:stretch>
        </p:blipFill>
        <p:spPr>
          <a:xfrm>
            <a:off x="0" y="1651000"/>
            <a:ext cx="9144000" cy="2057606"/>
          </a:xfrm>
          <a:prstGeom prst="rect">
            <a:avLst/>
          </a:prstGeom>
        </p:spPr>
      </p:pic>
    </p:spTree>
    <p:extLst>
      <p:ext uri="{BB962C8B-B14F-4D97-AF65-F5344CB8AC3E}">
        <p14:creationId xmlns:p14="http://schemas.microsoft.com/office/powerpoint/2010/main" val="230626832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600" i="1" dirty="0">
                <a:solidFill>
                  <a:srgbClr val="800000"/>
                </a:solidFill>
                <a:latin typeface="Helvetica Neue Light"/>
                <a:cs typeface="Helvetica Neue Light"/>
              </a:rPr>
              <a:t>Transparency and Openness Promotion </a:t>
            </a:r>
            <a:r>
              <a:rPr lang="en-US" sz="3600" i="1" dirty="0" smtClean="0">
                <a:solidFill>
                  <a:srgbClr val="800000"/>
                </a:solidFill>
                <a:latin typeface="Helvetica Neue Light"/>
                <a:cs typeface="Helvetica Neue Light"/>
              </a:rPr>
              <a:t>Guidelines</a:t>
            </a:r>
            <a:endParaRPr lang="en-US" sz="3600" i="1" dirty="0">
              <a:solidFill>
                <a:srgbClr val="800000"/>
              </a:solidFill>
              <a:latin typeface="Helvetica Neue Light"/>
              <a:cs typeface="Helvetica Neue Light"/>
            </a:endParaRPr>
          </a:p>
        </p:txBody>
      </p:sp>
      <p:pic>
        <p:nvPicPr>
          <p:cNvPr id="4" name="Picture 3"/>
          <p:cNvPicPr>
            <a:picLocks noChangeAspect="1"/>
          </p:cNvPicPr>
          <p:nvPr/>
        </p:nvPicPr>
        <p:blipFill>
          <a:blip r:embed="rId2"/>
          <a:stretch>
            <a:fillRect/>
          </a:stretch>
        </p:blipFill>
        <p:spPr>
          <a:xfrm>
            <a:off x="457200" y="1570038"/>
            <a:ext cx="3956264" cy="5046662"/>
          </a:xfrm>
          <a:prstGeom prst="rect">
            <a:avLst/>
          </a:prstGeom>
        </p:spPr>
      </p:pic>
      <p:pic>
        <p:nvPicPr>
          <p:cNvPr id="5" name="Picture 4"/>
          <p:cNvPicPr>
            <a:picLocks noChangeAspect="1"/>
          </p:cNvPicPr>
          <p:nvPr/>
        </p:nvPicPr>
        <p:blipFill>
          <a:blip r:embed="rId3"/>
          <a:stretch>
            <a:fillRect/>
          </a:stretch>
        </p:blipFill>
        <p:spPr>
          <a:xfrm>
            <a:off x="4724399" y="1570038"/>
            <a:ext cx="3573737" cy="3049082"/>
          </a:xfrm>
          <a:prstGeom prst="rect">
            <a:avLst/>
          </a:prstGeom>
        </p:spPr>
      </p:pic>
      <p:pic>
        <p:nvPicPr>
          <p:cNvPr id="6" name="Picture 5"/>
          <p:cNvPicPr>
            <a:picLocks noChangeAspect="1"/>
          </p:cNvPicPr>
          <p:nvPr/>
        </p:nvPicPr>
        <p:blipFill>
          <a:blip r:embed="rId4"/>
          <a:stretch>
            <a:fillRect/>
          </a:stretch>
        </p:blipFill>
        <p:spPr>
          <a:xfrm>
            <a:off x="6084514" y="4162010"/>
            <a:ext cx="2213622" cy="2232519"/>
          </a:xfrm>
          <a:prstGeom prst="rect">
            <a:avLst/>
          </a:prstGeom>
        </p:spPr>
      </p:pic>
    </p:spTree>
    <p:extLst>
      <p:ext uri="{BB962C8B-B14F-4D97-AF65-F5344CB8AC3E}">
        <p14:creationId xmlns:p14="http://schemas.microsoft.com/office/powerpoint/2010/main" val="337331064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5900" y="0"/>
            <a:ext cx="5999747" cy="6858000"/>
          </a:xfrm>
          <a:prstGeom prst="rect">
            <a:avLst/>
          </a:prstGeom>
        </p:spPr>
      </p:pic>
      <p:pic>
        <p:nvPicPr>
          <p:cNvPr id="5" name="Picture 4" descr="cos_st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5055117"/>
            <a:ext cx="2819400" cy="1802882"/>
          </a:xfrm>
          <a:prstGeom prst="rect">
            <a:avLst/>
          </a:prstGeom>
        </p:spPr>
      </p:pic>
    </p:spTree>
    <p:extLst>
      <p:ext uri="{BB962C8B-B14F-4D97-AF65-F5344CB8AC3E}">
        <p14:creationId xmlns:p14="http://schemas.microsoft.com/office/powerpoint/2010/main" val="305889254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2020-hi-oa-pilot-guide_e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46211" cy="68580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3"/>
          <a:stretch>
            <a:fillRect/>
          </a:stretch>
        </p:blipFill>
        <p:spPr>
          <a:xfrm>
            <a:off x="1816100" y="1066800"/>
            <a:ext cx="7327900" cy="5791200"/>
          </a:xfrm>
          <a:prstGeom prst="rect">
            <a:avLst/>
          </a:prstGeom>
        </p:spPr>
      </p:pic>
    </p:spTree>
    <p:extLst>
      <p:ext uri="{BB962C8B-B14F-4D97-AF65-F5344CB8AC3E}">
        <p14:creationId xmlns:p14="http://schemas.microsoft.com/office/powerpoint/2010/main" val="26171490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i="1" dirty="0" smtClean="0">
                <a:solidFill>
                  <a:srgbClr val="800000"/>
                </a:solidFill>
                <a:latin typeface="Helvetica Neue Light"/>
                <a:cs typeface="Helvetica Neue Light"/>
              </a:rPr>
              <a:t>Data sharing in CONCERT</a:t>
            </a:r>
            <a:endParaRPr lang="en-US" sz="3600" i="1" dirty="0">
              <a:solidFill>
                <a:srgbClr val="800000"/>
              </a:solidFill>
              <a:latin typeface="Helvetica Neue Light"/>
              <a:cs typeface="Helvetica Neue Light"/>
            </a:endParaRPr>
          </a:p>
        </p:txBody>
      </p:sp>
      <p:sp>
        <p:nvSpPr>
          <p:cNvPr id="3" name="Content Placeholder 2"/>
          <p:cNvSpPr>
            <a:spLocks noGrp="1"/>
          </p:cNvSpPr>
          <p:nvPr>
            <p:ph idx="1"/>
          </p:nvPr>
        </p:nvSpPr>
        <p:spPr>
          <a:xfrm>
            <a:off x="457200" y="1430003"/>
            <a:ext cx="4490683" cy="5001692"/>
          </a:xfrm>
        </p:spPr>
        <p:txBody>
          <a:bodyPr>
            <a:normAutofit fontScale="62500" lnSpcReduction="20000"/>
          </a:bodyPr>
          <a:lstStyle/>
          <a:p>
            <a:endParaRPr lang="en-US" dirty="0">
              <a:latin typeface="Helvetica Neue Light"/>
              <a:cs typeface="Helvetica Neue Light"/>
            </a:endParaRPr>
          </a:p>
          <a:p>
            <a:r>
              <a:rPr lang="en-US" dirty="0">
                <a:latin typeface="Helvetica Neue Light"/>
                <a:cs typeface="Helvetica Neue Light"/>
              </a:rPr>
              <a:t>All publications arising from H2020 funded projects must be open access</a:t>
            </a:r>
          </a:p>
          <a:p>
            <a:endParaRPr lang="en-US" dirty="0">
              <a:latin typeface="Helvetica Neue Light"/>
              <a:cs typeface="Helvetica Neue Light"/>
            </a:endParaRPr>
          </a:p>
          <a:p>
            <a:r>
              <a:rPr lang="en-US" dirty="0" smtClean="0">
                <a:latin typeface="Helvetica Neue Light"/>
                <a:cs typeface="Helvetica Neue Light"/>
              </a:rPr>
              <a:t>Extended Pilot </a:t>
            </a:r>
            <a:r>
              <a:rPr lang="en-US" dirty="0">
                <a:latin typeface="Helvetica Neue Light"/>
                <a:cs typeface="Helvetica Neue Light"/>
              </a:rPr>
              <a:t>Action on Open </a:t>
            </a:r>
            <a:r>
              <a:rPr lang="en-US" dirty="0" smtClean="0">
                <a:latin typeface="Helvetica Neue Light"/>
                <a:cs typeface="Helvetica Neue Light"/>
              </a:rPr>
              <a:t>Research</a:t>
            </a:r>
          </a:p>
          <a:p>
            <a:pPr marL="0" indent="0">
              <a:buNone/>
            </a:pPr>
            <a:endParaRPr lang="en-US" dirty="0">
              <a:latin typeface="Helvetica Neue Light"/>
              <a:cs typeface="Helvetica Neue Light"/>
            </a:endParaRPr>
          </a:p>
          <a:p>
            <a:endParaRPr lang="en-US" dirty="0">
              <a:latin typeface="Helvetica Neue Light"/>
              <a:cs typeface="Helvetica Neue Light"/>
            </a:endParaRPr>
          </a:p>
          <a:p>
            <a:r>
              <a:rPr lang="pl-PL" dirty="0" smtClean="0">
                <a:latin typeface="Helvetica Neue Light"/>
                <a:cs typeface="Helvetica Neue Light"/>
              </a:rPr>
              <a:t>CONCERT policy</a:t>
            </a:r>
            <a:endParaRPr lang="pl-PL" dirty="0">
              <a:latin typeface="Helvetica Neue Light"/>
              <a:cs typeface="Helvetica Neue Light"/>
            </a:endParaRPr>
          </a:p>
          <a:p>
            <a:pPr lvl="1"/>
            <a:r>
              <a:rPr lang="pl-PL" sz="2900" dirty="0" smtClean="0">
                <a:latin typeface="Helvetica Neue Light"/>
                <a:cs typeface="Helvetica Neue Light"/>
              </a:rPr>
              <a:t>Data </a:t>
            </a:r>
            <a:r>
              <a:rPr lang="pl-PL" sz="2900" dirty="0" err="1" smtClean="0">
                <a:latin typeface="Helvetica Neue Light"/>
                <a:cs typeface="Helvetica Neue Light"/>
              </a:rPr>
              <a:t>sharing</a:t>
            </a:r>
            <a:r>
              <a:rPr lang="pl-PL" sz="2900" dirty="0" smtClean="0">
                <a:latin typeface="Helvetica Neue Light"/>
                <a:cs typeface="Helvetica Neue Light"/>
              </a:rPr>
              <a:t> </a:t>
            </a:r>
            <a:r>
              <a:rPr lang="pl-PL" sz="2900" dirty="0" err="1" smtClean="0">
                <a:latin typeface="Helvetica Neue Light"/>
                <a:cs typeface="Helvetica Neue Light"/>
              </a:rPr>
              <a:t>plans</a:t>
            </a:r>
            <a:endParaRPr lang="pl-PL" sz="2900" dirty="0" smtClean="0">
              <a:latin typeface="Helvetica Neue Light"/>
              <a:cs typeface="Helvetica Neue Light"/>
            </a:endParaRPr>
          </a:p>
          <a:p>
            <a:pPr lvl="1"/>
            <a:r>
              <a:rPr lang="pl-PL" sz="2900" dirty="0" smtClean="0">
                <a:latin typeface="Helvetica Neue Light"/>
                <a:cs typeface="Helvetica Neue Light"/>
              </a:rPr>
              <a:t>Open data </a:t>
            </a:r>
            <a:r>
              <a:rPr lang="pl-PL" sz="2900" dirty="0" err="1" smtClean="0">
                <a:latin typeface="Helvetica Neue Light"/>
                <a:cs typeface="Helvetica Neue Light"/>
              </a:rPr>
              <a:t>submission</a:t>
            </a:r>
            <a:r>
              <a:rPr lang="pl-PL" sz="2900" dirty="0" smtClean="0">
                <a:latin typeface="Helvetica Neue Light"/>
                <a:cs typeface="Helvetica Neue Light"/>
              </a:rPr>
              <a:t> to STORE </a:t>
            </a:r>
            <a:r>
              <a:rPr lang="pl-PL" sz="2900" dirty="0" err="1" smtClean="0">
                <a:latin typeface="Helvetica Neue Light"/>
                <a:cs typeface="Helvetica Neue Light"/>
              </a:rPr>
              <a:t>or</a:t>
            </a:r>
            <a:r>
              <a:rPr lang="pl-PL" sz="2900" dirty="0" smtClean="0">
                <a:latin typeface="Helvetica Neue Light"/>
                <a:cs typeface="Helvetica Neue Light"/>
              </a:rPr>
              <a:t> </a:t>
            </a:r>
            <a:r>
              <a:rPr lang="pl-PL" sz="2900" dirty="0" err="1">
                <a:latin typeface="Helvetica Neue Light"/>
                <a:cs typeface="Helvetica Neue Light"/>
              </a:rPr>
              <a:t>o</a:t>
            </a:r>
            <a:r>
              <a:rPr lang="pl-PL" sz="2900" dirty="0" err="1" smtClean="0">
                <a:latin typeface="Helvetica Neue Light"/>
                <a:cs typeface="Helvetica Neue Light"/>
              </a:rPr>
              <a:t>ther</a:t>
            </a:r>
            <a:r>
              <a:rPr lang="pl-PL" sz="2900" dirty="0" smtClean="0">
                <a:latin typeface="Helvetica Neue Light"/>
                <a:cs typeface="Helvetica Neue Light"/>
              </a:rPr>
              <a:t> platform</a:t>
            </a:r>
            <a:endParaRPr lang="pl-PL" sz="2900" dirty="0">
              <a:latin typeface="Helvetica Neue Light"/>
              <a:cs typeface="Helvetica Neue Light"/>
            </a:endParaRPr>
          </a:p>
          <a:p>
            <a:pPr lvl="1"/>
            <a:r>
              <a:rPr lang="pl-PL" sz="2900" dirty="0" err="1" smtClean="0">
                <a:latin typeface="Helvetica Neue Light"/>
                <a:cs typeface="Helvetica Neue Light"/>
              </a:rPr>
              <a:t>Qualified</a:t>
            </a:r>
            <a:r>
              <a:rPr lang="pl-PL" sz="2900" dirty="0" smtClean="0">
                <a:latin typeface="Helvetica Neue Light"/>
                <a:cs typeface="Helvetica Neue Light"/>
              </a:rPr>
              <a:t> </a:t>
            </a:r>
            <a:r>
              <a:rPr lang="pl-PL" sz="2900" dirty="0" err="1" smtClean="0">
                <a:latin typeface="Helvetica Neue Light"/>
                <a:cs typeface="Helvetica Neue Light"/>
              </a:rPr>
              <a:t>requirement</a:t>
            </a:r>
            <a:r>
              <a:rPr lang="pl-PL" sz="2900" dirty="0" smtClean="0">
                <a:latin typeface="Helvetica Neue Light"/>
                <a:cs typeface="Helvetica Neue Light"/>
              </a:rPr>
              <a:t> of </a:t>
            </a:r>
            <a:r>
              <a:rPr lang="pl-PL" sz="2900" dirty="0" err="1">
                <a:latin typeface="Helvetica Neue Light"/>
                <a:cs typeface="Helvetica Neue Light"/>
              </a:rPr>
              <a:t>funding</a:t>
            </a:r>
            <a:r>
              <a:rPr lang="pl-PL" sz="2900" dirty="0">
                <a:latin typeface="Helvetica Neue Light"/>
                <a:cs typeface="Helvetica Neue Light"/>
              </a:rPr>
              <a:t> (with </a:t>
            </a:r>
            <a:r>
              <a:rPr lang="pl-PL" sz="2900" dirty="0" err="1">
                <a:latin typeface="Helvetica Neue Light"/>
                <a:cs typeface="Helvetica Neue Light"/>
              </a:rPr>
              <a:t>an</a:t>
            </a:r>
            <a:r>
              <a:rPr lang="pl-PL" sz="2900" dirty="0">
                <a:latin typeface="Helvetica Neue Light"/>
                <a:cs typeface="Helvetica Neue Light"/>
              </a:rPr>
              <a:t> </a:t>
            </a:r>
            <a:r>
              <a:rPr lang="pl-PL" sz="2900" dirty="0" err="1">
                <a:latin typeface="Helvetica Neue Light"/>
                <a:cs typeface="Helvetica Neue Light"/>
              </a:rPr>
              <a:t>opt</a:t>
            </a:r>
            <a:r>
              <a:rPr lang="pl-PL" sz="2900" dirty="0">
                <a:latin typeface="Helvetica Neue Light"/>
                <a:cs typeface="Helvetica Neue Light"/>
              </a:rPr>
              <a:t>-out </a:t>
            </a:r>
            <a:r>
              <a:rPr lang="pl-PL" sz="2900" dirty="0" err="1">
                <a:latin typeface="Helvetica Neue Light"/>
                <a:cs typeface="Helvetica Neue Light"/>
              </a:rPr>
              <a:t>option</a:t>
            </a:r>
            <a:r>
              <a:rPr lang="pl-PL" sz="2900" dirty="0">
                <a:latin typeface="Helvetica Neue Light"/>
                <a:cs typeface="Helvetica Neue Light"/>
              </a:rPr>
              <a:t> </a:t>
            </a:r>
            <a:r>
              <a:rPr lang="pl-PL" sz="2900" dirty="0" err="1">
                <a:latin typeface="Helvetica Neue Light"/>
                <a:cs typeface="Helvetica Neue Light"/>
              </a:rPr>
              <a:t>if</a:t>
            </a:r>
            <a:r>
              <a:rPr lang="pl-PL" sz="2900" dirty="0">
                <a:latin typeface="Helvetica Neue Light"/>
                <a:cs typeface="Helvetica Neue Light"/>
              </a:rPr>
              <a:t> </a:t>
            </a:r>
            <a:r>
              <a:rPr lang="pl-PL" sz="2900" dirty="0" err="1">
                <a:latin typeface="Helvetica Neue Light"/>
                <a:cs typeface="Helvetica Neue Light"/>
              </a:rPr>
              <a:t>justified</a:t>
            </a:r>
            <a:r>
              <a:rPr lang="pl-PL" sz="2900" dirty="0">
                <a:latin typeface="Helvetica Neue Light"/>
                <a:cs typeface="Helvetica Neue Light"/>
              </a:rPr>
              <a:t> as </a:t>
            </a:r>
            <a:r>
              <a:rPr lang="pl-PL" sz="2900" dirty="0" err="1" smtClean="0">
                <a:latin typeface="Helvetica Neue Light"/>
                <a:cs typeface="Helvetica Neue Light"/>
              </a:rPr>
              <a:t>specified</a:t>
            </a:r>
            <a:r>
              <a:rPr lang="pl-PL" sz="2900" dirty="0" smtClean="0">
                <a:latin typeface="Helvetica Neue Light"/>
                <a:cs typeface="Helvetica Neue Light"/>
              </a:rPr>
              <a:t> in </a:t>
            </a:r>
            <a:r>
              <a:rPr lang="pl-PL" sz="2900" dirty="0" err="1">
                <a:latin typeface="Helvetica Neue Light"/>
                <a:cs typeface="Helvetica Neue Light"/>
              </a:rPr>
              <a:t>Article</a:t>
            </a:r>
            <a:r>
              <a:rPr lang="pl-PL" sz="2900" dirty="0">
                <a:latin typeface="Helvetica Neue Light"/>
                <a:cs typeface="Helvetica Neue Light"/>
              </a:rPr>
              <a:t> 29.3</a:t>
            </a:r>
            <a:r>
              <a:rPr lang="pl-PL" sz="2900" dirty="0" smtClean="0">
                <a:latin typeface="Helvetica Neue Light"/>
                <a:cs typeface="Helvetica Neue Light"/>
              </a:rPr>
              <a:t>)</a:t>
            </a:r>
          </a:p>
          <a:p>
            <a:pPr lvl="1"/>
            <a:r>
              <a:rPr lang="pl-PL" sz="2900" dirty="0" smtClean="0">
                <a:latin typeface="Helvetica Neue Light"/>
                <a:cs typeface="Helvetica Neue Light"/>
              </a:rPr>
              <a:t>Monitoring of </a:t>
            </a:r>
            <a:r>
              <a:rPr lang="pl-PL" sz="2900" dirty="0" err="1" smtClean="0">
                <a:latin typeface="Helvetica Neue Light"/>
                <a:cs typeface="Helvetica Neue Light"/>
              </a:rPr>
              <a:t>compliance</a:t>
            </a:r>
            <a:r>
              <a:rPr lang="pl-PL" sz="2900" dirty="0" smtClean="0">
                <a:latin typeface="Helvetica Neue Light"/>
                <a:cs typeface="Helvetica Neue Light"/>
              </a:rPr>
              <a:t>?</a:t>
            </a:r>
          </a:p>
          <a:p>
            <a:pPr lvl="1"/>
            <a:r>
              <a:rPr lang="pl-PL" sz="2900" dirty="0" err="1" smtClean="0">
                <a:latin typeface="Helvetica Neue Light"/>
                <a:cs typeface="Helvetica Neue Light"/>
              </a:rPr>
              <a:t>Consequences</a:t>
            </a:r>
            <a:r>
              <a:rPr lang="pl-PL" sz="2900" dirty="0" smtClean="0">
                <a:latin typeface="Helvetica Neue Light"/>
                <a:cs typeface="Helvetica Neue Light"/>
              </a:rPr>
              <a:t> of non-</a:t>
            </a:r>
            <a:r>
              <a:rPr lang="pl-PL" sz="2900" dirty="0" err="1" smtClean="0">
                <a:latin typeface="Helvetica Neue Light"/>
                <a:cs typeface="Helvetica Neue Light"/>
              </a:rPr>
              <a:t>compliance</a:t>
            </a:r>
            <a:endParaRPr lang="pl-PL" sz="2900" dirty="0">
              <a:latin typeface="Helvetica Neue Light"/>
              <a:cs typeface="Helvetica Neue Light"/>
            </a:endParaRPr>
          </a:p>
          <a:p>
            <a:endParaRPr lang="en-US" dirty="0"/>
          </a:p>
        </p:txBody>
      </p:sp>
      <p:pic>
        <p:nvPicPr>
          <p:cNvPr id="4" name="Picture 3"/>
          <p:cNvPicPr>
            <a:picLocks noChangeAspect="1"/>
          </p:cNvPicPr>
          <p:nvPr/>
        </p:nvPicPr>
        <p:blipFill>
          <a:blip r:embed="rId2"/>
          <a:stretch>
            <a:fillRect/>
          </a:stretch>
        </p:blipFill>
        <p:spPr>
          <a:xfrm>
            <a:off x="5147592" y="1592604"/>
            <a:ext cx="3996408" cy="4533559"/>
          </a:xfrm>
          <a:prstGeom prst="rect">
            <a:avLst/>
          </a:prstGeom>
        </p:spPr>
      </p:pic>
      <p:sp>
        <p:nvSpPr>
          <p:cNvPr id="5" name="Rectangle 4"/>
          <p:cNvSpPr/>
          <p:nvPr/>
        </p:nvSpPr>
        <p:spPr>
          <a:xfrm>
            <a:off x="4708276" y="5820631"/>
            <a:ext cx="1341798" cy="611064"/>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7739305" y="6431695"/>
            <a:ext cx="1183770" cy="276999"/>
          </a:xfrm>
          <a:prstGeom prst="rect">
            <a:avLst/>
          </a:prstGeom>
          <a:noFill/>
        </p:spPr>
        <p:txBody>
          <a:bodyPr wrap="none" rtlCol="0">
            <a:spAutoFit/>
          </a:bodyPr>
          <a:lstStyle/>
          <a:p>
            <a:r>
              <a:rPr lang="en-US" sz="1200" dirty="0" smtClean="0">
                <a:latin typeface="Helvetica Neue Light"/>
                <a:cs typeface="Helvetica Neue Light"/>
              </a:rPr>
              <a:t>Laure Sabatier</a:t>
            </a:r>
            <a:endParaRPr lang="en-US" sz="1200" dirty="0">
              <a:latin typeface="Helvetica Neue Light"/>
              <a:cs typeface="Helvetica Neue Light"/>
            </a:endParaRPr>
          </a:p>
        </p:txBody>
      </p:sp>
    </p:spTree>
    <p:extLst>
      <p:ext uri="{BB962C8B-B14F-4D97-AF65-F5344CB8AC3E}">
        <p14:creationId xmlns:p14="http://schemas.microsoft.com/office/powerpoint/2010/main" val="256429962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lgn="l"/>
            <a:r>
              <a:rPr lang="en-US" i="1" dirty="0" smtClean="0">
                <a:solidFill>
                  <a:srgbClr val="800000"/>
                </a:solidFill>
                <a:latin typeface="Helvetica Neue Light"/>
                <a:cs typeface="Helvetica Neue Light"/>
              </a:rPr>
              <a:t>Funder policies on data availability</a:t>
            </a:r>
            <a:endParaRPr lang="en-US" i="1" dirty="0">
              <a:solidFill>
                <a:srgbClr val="800000"/>
              </a:solidFill>
              <a:latin typeface="Helvetica Neue Light"/>
              <a:cs typeface="Helvetica Neue Light"/>
            </a:endParaRP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8387294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Dashboard 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263597"/>
            <a:ext cx="10393754" cy="7344755"/>
          </a:xfrm>
          <a:prstGeom prst="rect">
            <a:avLst/>
          </a:prstGeom>
        </p:spPr>
      </p:pic>
    </p:spTree>
    <p:extLst>
      <p:ext uri="{BB962C8B-B14F-4D97-AF65-F5344CB8AC3E}">
        <p14:creationId xmlns:p14="http://schemas.microsoft.com/office/powerpoint/2010/main" val="7196559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32357" y="0"/>
            <a:ext cx="7855197" cy="6857144"/>
            <a:chOff x="0" y="-305199"/>
            <a:chExt cx="9017976" cy="7657644"/>
          </a:xfrm>
        </p:grpSpPr>
        <p:pic>
          <p:nvPicPr>
            <p:cNvPr id="5" name="Picture 4" descr="Dashboard 1-1.png"/>
            <p:cNvPicPr>
              <a:picLocks noChangeAspect="1"/>
            </p:cNvPicPr>
            <p:nvPr/>
          </p:nvPicPr>
          <p:blipFill rotWithShape="1">
            <a:blip r:embed="rId2">
              <a:extLst>
                <a:ext uri="{28A0092B-C50C-407E-A947-70E740481C1C}">
                  <a14:useLocalDpi xmlns:a14="http://schemas.microsoft.com/office/drawing/2010/main" val="0"/>
                </a:ext>
              </a:extLst>
            </a:blip>
            <a:srcRect b="64537"/>
            <a:stretch/>
          </p:blipFill>
          <p:spPr>
            <a:xfrm>
              <a:off x="0" y="-305199"/>
              <a:ext cx="8523841" cy="2432040"/>
            </a:xfrm>
            <a:prstGeom prst="rect">
              <a:avLst/>
            </a:prstGeom>
          </p:spPr>
        </p:pic>
        <p:grpSp>
          <p:nvGrpSpPr>
            <p:cNvPr id="7" name="Group 6"/>
            <p:cNvGrpSpPr/>
            <p:nvPr/>
          </p:nvGrpSpPr>
          <p:grpSpPr>
            <a:xfrm>
              <a:off x="494135" y="2126841"/>
              <a:ext cx="8523841" cy="5225604"/>
              <a:chOff x="494135" y="2126841"/>
              <a:chExt cx="8523841" cy="5225604"/>
            </a:xfrm>
          </p:grpSpPr>
          <p:pic>
            <p:nvPicPr>
              <p:cNvPr id="4" name="Picture 3" descr="Dashboard 1.png"/>
              <p:cNvPicPr>
                <a:picLocks noChangeAspect="1"/>
              </p:cNvPicPr>
              <p:nvPr/>
            </p:nvPicPr>
            <p:blipFill rotWithShape="1">
              <a:blip r:embed="rId3">
                <a:extLst>
                  <a:ext uri="{28A0092B-C50C-407E-A947-70E740481C1C}">
                    <a14:useLocalDpi xmlns:a14="http://schemas.microsoft.com/office/drawing/2010/main" val="0"/>
                  </a:ext>
                </a:extLst>
              </a:blip>
              <a:srcRect t="43032"/>
              <a:stretch/>
            </p:blipFill>
            <p:spPr>
              <a:xfrm>
                <a:off x="707406" y="4182181"/>
                <a:ext cx="6916677" cy="3170264"/>
              </a:xfrm>
              <a:prstGeom prst="rect">
                <a:avLst/>
              </a:prstGeom>
            </p:spPr>
          </p:pic>
          <p:pic>
            <p:nvPicPr>
              <p:cNvPr id="6" name="Picture 5" descr="Dashboard 1-1.png"/>
              <p:cNvPicPr>
                <a:picLocks noChangeAspect="1"/>
              </p:cNvPicPr>
              <p:nvPr/>
            </p:nvPicPr>
            <p:blipFill rotWithShape="1">
              <a:blip r:embed="rId2">
                <a:extLst>
                  <a:ext uri="{28A0092B-C50C-407E-A947-70E740481C1C}">
                    <a14:useLocalDpi xmlns:a14="http://schemas.microsoft.com/office/drawing/2010/main" val="0"/>
                  </a:ext>
                </a:extLst>
              </a:blip>
              <a:srcRect t="40290" b="14190"/>
              <a:stretch/>
            </p:blipFill>
            <p:spPr>
              <a:xfrm>
                <a:off x="494135" y="2126841"/>
                <a:ext cx="8523841" cy="3121790"/>
              </a:xfrm>
              <a:prstGeom prst="rect">
                <a:avLst/>
              </a:prstGeom>
            </p:spPr>
          </p:pic>
        </p:grpSp>
      </p:grpSp>
    </p:spTree>
    <p:extLst>
      <p:ext uri="{BB962C8B-B14F-4D97-AF65-F5344CB8AC3E}">
        <p14:creationId xmlns:p14="http://schemas.microsoft.com/office/powerpoint/2010/main" val="35229637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i="1" dirty="0" smtClean="0">
                <a:solidFill>
                  <a:srgbClr val="800000"/>
                </a:solidFill>
                <a:latin typeface="Helvetica Neue Light"/>
                <a:cs typeface="Helvetica Neue Light"/>
              </a:rPr>
              <a:t>Open Science</a:t>
            </a:r>
            <a:endParaRPr lang="en-US" sz="3600" i="1" dirty="0">
              <a:solidFill>
                <a:srgbClr val="800000"/>
              </a:solidFill>
              <a:latin typeface="Helvetica Neue Light"/>
              <a:cs typeface="Helvetica Neue Light"/>
            </a:endParaRPr>
          </a:p>
        </p:txBody>
      </p:sp>
      <p:sp>
        <p:nvSpPr>
          <p:cNvPr id="5" name="Content Placeholder 4"/>
          <p:cNvSpPr>
            <a:spLocks noGrp="1"/>
          </p:cNvSpPr>
          <p:nvPr>
            <p:ph idx="1"/>
          </p:nvPr>
        </p:nvSpPr>
        <p:spPr>
          <a:xfrm>
            <a:off x="457200" y="1600200"/>
            <a:ext cx="3441980" cy="4525963"/>
          </a:xfrm>
        </p:spPr>
        <p:txBody>
          <a:bodyPr>
            <a:normAutofit/>
          </a:bodyPr>
          <a:lstStyle/>
          <a:p>
            <a:r>
              <a:rPr lang="en-US" sz="2000" dirty="0" smtClean="0">
                <a:latin typeface="Helvetica Neue Light"/>
                <a:cs typeface="Helvetica Neue Light"/>
              </a:rPr>
              <a:t>Open publication access</a:t>
            </a:r>
          </a:p>
          <a:p>
            <a:r>
              <a:rPr lang="en-US" sz="2000" dirty="0" smtClean="0">
                <a:latin typeface="Helvetica Neue Light"/>
                <a:cs typeface="Helvetica Neue Light"/>
              </a:rPr>
              <a:t>Open scholarly communication</a:t>
            </a:r>
          </a:p>
          <a:p>
            <a:r>
              <a:rPr lang="en-US" sz="2000" dirty="0" smtClean="0">
                <a:latin typeface="Helvetica Neue Light"/>
                <a:cs typeface="Helvetica Neue Light"/>
              </a:rPr>
              <a:t>Open research data</a:t>
            </a:r>
            <a:endParaRPr lang="en-US" sz="2000" dirty="0">
              <a:latin typeface="Helvetica Neue Light"/>
              <a:cs typeface="Helvetica Neue Light"/>
            </a:endParaRPr>
          </a:p>
        </p:txBody>
      </p:sp>
      <p:pic>
        <p:nvPicPr>
          <p:cNvPr id="4" name="Picture 3"/>
          <p:cNvPicPr>
            <a:picLocks noChangeAspect="1"/>
          </p:cNvPicPr>
          <p:nvPr/>
        </p:nvPicPr>
        <p:blipFill rotWithShape="1">
          <a:blip r:embed="rId3"/>
          <a:srcRect l="1932" t="1279"/>
          <a:stretch/>
        </p:blipFill>
        <p:spPr>
          <a:xfrm>
            <a:off x="4000500" y="0"/>
            <a:ext cx="5143500" cy="6858000"/>
          </a:xfrm>
          <a:prstGeom prst="rect">
            <a:avLst/>
          </a:prstGeom>
          <a:ln>
            <a:noFill/>
          </a:ln>
        </p:spPr>
      </p:pic>
    </p:spTree>
    <p:extLst>
      <p:ext uri="{BB962C8B-B14F-4D97-AF65-F5344CB8AC3E}">
        <p14:creationId xmlns:p14="http://schemas.microsoft.com/office/powerpoint/2010/main" val="271419117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i="1" dirty="0" smtClean="0">
                <a:solidFill>
                  <a:srgbClr val="800000"/>
                </a:solidFill>
                <a:latin typeface="Helvetica Neue Light"/>
                <a:cs typeface="Helvetica Neue Light"/>
              </a:rPr>
              <a:t>Open data for publications</a:t>
            </a:r>
            <a:endParaRPr lang="en-US" sz="3600" i="1" dirty="0">
              <a:solidFill>
                <a:srgbClr val="800000"/>
              </a:solidFill>
              <a:latin typeface="Helvetica Neue Light"/>
              <a:cs typeface="Helvetica Neue Light"/>
            </a:endParaRPr>
          </a:p>
        </p:txBody>
      </p:sp>
      <p:pic>
        <p:nvPicPr>
          <p:cNvPr id="4" name="Picture 3" descr="data sharing requirements of journal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55011"/>
            <a:ext cx="9144000" cy="4036979"/>
          </a:xfrm>
          <a:prstGeom prst="rect">
            <a:avLst/>
          </a:prstGeom>
        </p:spPr>
      </p:pic>
    </p:spTree>
    <p:extLst>
      <p:ext uri="{BB962C8B-B14F-4D97-AF65-F5344CB8AC3E}">
        <p14:creationId xmlns:p14="http://schemas.microsoft.com/office/powerpoint/2010/main" val="23595374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i="1" dirty="0">
                <a:solidFill>
                  <a:srgbClr val="800000"/>
                </a:solidFill>
                <a:latin typeface="Helvetica Neue Light"/>
                <a:cs typeface="Helvetica Neue Light"/>
              </a:rPr>
              <a:t>D</a:t>
            </a:r>
            <a:r>
              <a:rPr lang="en-US" sz="3600" i="1" dirty="0" smtClean="0">
                <a:solidFill>
                  <a:srgbClr val="800000"/>
                </a:solidFill>
                <a:latin typeface="Helvetica Neue Light"/>
                <a:cs typeface="Helvetica Neue Light"/>
              </a:rPr>
              <a:t>ata repositories</a:t>
            </a:r>
            <a:endParaRPr lang="en-US" sz="3600" i="1" dirty="0">
              <a:solidFill>
                <a:srgbClr val="800000"/>
              </a:solidFill>
              <a:latin typeface="Helvetica Neue Light"/>
              <a:cs typeface="Helvetica Neue Light"/>
            </a:endParaRPr>
          </a:p>
        </p:txBody>
      </p:sp>
      <p:pic>
        <p:nvPicPr>
          <p:cNvPr id="4" name="Picture 3" descr="Dashboard 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9500" y="1154718"/>
            <a:ext cx="5824883" cy="5398481"/>
          </a:xfrm>
          <a:prstGeom prst="rect">
            <a:avLst/>
          </a:prstGeom>
        </p:spPr>
      </p:pic>
    </p:spTree>
    <p:extLst>
      <p:ext uri="{BB962C8B-B14F-4D97-AF65-F5344CB8AC3E}">
        <p14:creationId xmlns:p14="http://schemas.microsoft.com/office/powerpoint/2010/main" val="39357660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216118"/>
          </a:xfrm>
          <a:prstGeom prst="rect">
            <a:avLst/>
          </a:prstGeom>
        </p:spPr>
      </p:pic>
      <p:pic>
        <p:nvPicPr>
          <p:cNvPr id="4" name="Picture 3"/>
          <p:cNvPicPr>
            <a:picLocks noChangeAspect="1"/>
          </p:cNvPicPr>
          <p:nvPr/>
        </p:nvPicPr>
        <p:blipFill>
          <a:blip r:embed="rId3"/>
          <a:stretch>
            <a:fillRect/>
          </a:stretch>
        </p:blipFill>
        <p:spPr>
          <a:xfrm>
            <a:off x="317500" y="430101"/>
            <a:ext cx="6756400" cy="4312062"/>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a:stretch>
            <a:fillRect/>
          </a:stretch>
        </p:blipFill>
        <p:spPr>
          <a:xfrm>
            <a:off x="863600" y="1094210"/>
            <a:ext cx="6489700" cy="4204676"/>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5"/>
          <a:stretch>
            <a:fillRect/>
          </a:stretch>
        </p:blipFill>
        <p:spPr>
          <a:xfrm>
            <a:off x="1866900" y="1545705"/>
            <a:ext cx="7505700" cy="487245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890496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2462389"/>
          </a:xfrm>
          <a:prstGeom prst="rect">
            <a:avLst/>
          </a:prstGeom>
        </p:spPr>
      </p:pic>
      <p:pic>
        <p:nvPicPr>
          <p:cNvPr id="4" name="Content Placeholder 3"/>
          <p:cNvPicPr>
            <a:picLocks noGrp="1" noChangeAspect="1"/>
          </p:cNvPicPr>
          <p:nvPr>
            <p:ph idx="1"/>
          </p:nvPr>
        </p:nvPicPr>
        <p:blipFill>
          <a:blip r:embed="rId3"/>
          <a:srcRect t="13778" b="13778"/>
          <a:stretch>
            <a:fillRect/>
          </a:stretch>
        </p:blipFill>
        <p:spPr>
          <a:xfrm>
            <a:off x="558800" y="1365427"/>
            <a:ext cx="8229600" cy="4525963"/>
          </a:xfrm>
        </p:spPr>
      </p:pic>
    </p:spTree>
    <p:extLst>
      <p:ext uri="{BB962C8B-B14F-4D97-AF65-F5344CB8AC3E}">
        <p14:creationId xmlns:p14="http://schemas.microsoft.com/office/powerpoint/2010/main" val="40459341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2"/>
          <p:cNvSpPr>
            <a:spLocks noGrp="1"/>
          </p:cNvSpPr>
          <p:nvPr>
            <p:ph type="title"/>
          </p:nvPr>
        </p:nvSpPr>
        <p:spPr>
          <a:xfrm>
            <a:off x="468313" y="333375"/>
            <a:ext cx="8229600" cy="1143000"/>
          </a:xfrm>
        </p:spPr>
        <p:txBody>
          <a:bodyPr>
            <a:normAutofit fontScale="90000"/>
          </a:bodyPr>
          <a:lstStyle/>
          <a:p>
            <a:pPr algn="l"/>
            <a:r>
              <a:rPr lang="en-US" sz="4000" i="1" dirty="0">
                <a:solidFill>
                  <a:srgbClr val="800000"/>
                </a:solidFill>
                <a:latin typeface="Helvetica Neue Light"/>
                <a:ea typeface="ヒラギノ角ゴ ProN W3" charset="0"/>
                <a:cs typeface="Helvetica Neue Light"/>
              </a:rPr>
              <a:t>STORE </a:t>
            </a:r>
            <a:r>
              <a:rPr lang="en-US" sz="4000" i="1" dirty="0" smtClean="0">
                <a:solidFill>
                  <a:srgbClr val="800000"/>
                </a:solidFill>
                <a:latin typeface="Helvetica Neue Light"/>
                <a:ea typeface="ヒラギノ角ゴ ProN W3" charset="0"/>
                <a:cs typeface="Helvetica Neue Light"/>
              </a:rPr>
              <a:t>DB</a:t>
            </a:r>
            <a:r>
              <a:rPr lang="en-US" i="1" dirty="0" smtClean="0">
                <a:latin typeface="Helvetica Neue Light"/>
                <a:ea typeface="ヒラギノ角ゴ ProN W3" charset="0"/>
                <a:cs typeface="Helvetica Neue Light"/>
              </a:rPr>
              <a:t/>
            </a:r>
            <a:br>
              <a:rPr lang="en-US" i="1" dirty="0" smtClean="0">
                <a:latin typeface="Helvetica Neue Light"/>
                <a:ea typeface="ヒラギノ角ゴ ProN W3" charset="0"/>
                <a:cs typeface="Helvetica Neue Light"/>
              </a:rPr>
            </a:br>
            <a:r>
              <a:rPr lang="en-US" sz="3600" dirty="0" smtClean="0">
                <a:latin typeface="Helvetica Neue Light" charset="0"/>
                <a:ea typeface="ヒラギノ角ゴ ProN W3" charset="0"/>
                <a:cs typeface="Helvetica Neue Light" charset="0"/>
              </a:rPr>
              <a:t>http</a:t>
            </a:r>
            <a:r>
              <a:rPr lang="en-US" sz="3600" dirty="0">
                <a:latin typeface="Helvetica Neue Light" charset="0"/>
                <a:ea typeface="ヒラギノ角ゴ ProN W3" charset="0"/>
                <a:cs typeface="Helvetica Neue Light" charset="0"/>
              </a:rPr>
              <a:t>://</a:t>
            </a:r>
            <a:r>
              <a:rPr lang="en-US" sz="3600" dirty="0" err="1">
                <a:latin typeface="Helvetica Neue Light" charset="0"/>
                <a:ea typeface="ヒラギノ角ゴ ProN W3" charset="0"/>
                <a:cs typeface="Helvetica Neue Light" charset="0"/>
              </a:rPr>
              <a:t>www.storedb.org</a:t>
            </a:r>
            <a:r>
              <a:rPr lang="en-US" sz="3600" dirty="0">
                <a:latin typeface="Helvetica Neue Light" charset="0"/>
                <a:ea typeface="ヒラギノ角ゴ ProN W3" charset="0"/>
                <a:cs typeface="Helvetica Neue Light" charset="0"/>
              </a:rPr>
              <a:t>/</a:t>
            </a:r>
          </a:p>
        </p:txBody>
      </p:sp>
      <p:sp>
        <p:nvSpPr>
          <p:cNvPr id="29698" name="Slide Number Placeholder 1"/>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rgbClr val="000000"/>
                </a:solidFill>
                <a:latin typeface="Calibri" charset="0"/>
                <a:ea typeface="ヒラギノ角ゴ ProN W3" charset="0"/>
                <a:cs typeface="ヒラギノ角ゴ ProN W3" charset="0"/>
                <a:sym typeface="Calibri" charset="0"/>
              </a:defRPr>
            </a:lvl1pPr>
            <a:lvl2pPr marL="742950" indent="-285750" eaLnBrk="0" hangingPunct="0">
              <a:defRPr sz="2400">
                <a:solidFill>
                  <a:srgbClr val="000000"/>
                </a:solidFill>
                <a:latin typeface="Calibri" charset="0"/>
                <a:ea typeface="ヒラギノ角ゴ ProN W3" charset="0"/>
                <a:cs typeface="ヒラギノ角ゴ ProN W3" charset="0"/>
                <a:sym typeface="Calibri" charset="0"/>
              </a:defRPr>
            </a:lvl2pPr>
            <a:lvl3pPr marL="1143000" indent="-228600" eaLnBrk="0" hangingPunct="0">
              <a:defRPr sz="2400">
                <a:solidFill>
                  <a:srgbClr val="000000"/>
                </a:solidFill>
                <a:latin typeface="Calibri" charset="0"/>
                <a:ea typeface="ヒラギノ角ゴ ProN W3" charset="0"/>
                <a:cs typeface="ヒラギノ角ゴ ProN W3" charset="0"/>
                <a:sym typeface="Calibri" charset="0"/>
              </a:defRPr>
            </a:lvl3pPr>
            <a:lvl4pPr marL="1600200" indent="-228600" eaLnBrk="0" hangingPunct="0">
              <a:defRPr sz="2400">
                <a:solidFill>
                  <a:srgbClr val="000000"/>
                </a:solidFill>
                <a:latin typeface="Calibri" charset="0"/>
                <a:ea typeface="ヒラギノ角ゴ ProN W3" charset="0"/>
                <a:cs typeface="ヒラギノ角ゴ ProN W3" charset="0"/>
                <a:sym typeface="Calibri" charset="0"/>
              </a:defRPr>
            </a:lvl4pPr>
            <a:lvl5pPr marL="2057400" indent="-228600" eaLnBrk="0" hangingPunct="0">
              <a:defRPr sz="2400">
                <a:solidFill>
                  <a:srgbClr val="000000"/>
                </a:solidFill>
                <a:latin typeface="Calibri" charset="0"/>
                <a:ea typeface="ヒラギノ角ゴ ProN W3" charset="0"/>
                <a:cs typeface="ヒラギノ角ゴ ProN W3" charset="0"/>
                <a:sym typeface="Calibri" charset="0"/>
              </a:defRPr>
            </a:lvl5pPr>
            <a:lvl6pPr marL="2514600" indent="-228600" eaLnBrk="0" fontAlgn="base" hangingPunct="0">
              <a:spcBef>
                <a:spcPct val="0"/>
              </a:spcBef>
              <a:spcAft>
                <a:spcPct val="0"/>
              </a:spcAft>
              <a:defRPr sz="2400">
                <a:solidFill>
                  <a:srgbClr val="000000"/>
                </a:solidFill>
                <a:latin typeface="Calibri" charset="0"/>
                <a:ea typeface="ヒラギノ角ゴ ProN W3" charset="0"/>
                <a:cs typeface="ヒラギノ角ゴ ProN W3" charset="0"/>
                <a:sym typeface="Calibri" charset="0"/>
              </a:defRPr>
            </a:lvl6pPr>
            <a:lvl7pPr marL="2971800" indent="-228600" eaLnBrk="0" fontAlgn="base" hangingPunct="0">
              <a:spcBef>
                <a:spcPct val="0"/>
              </a:spcBef>
              <a:spcAft>
                <a:spcPct val="0"/>
              </a:spcAft>
              <a:defRPr sz="2400">
                <a:solidFill>
                  <a:srgbClr val="000000"/>
                </a:solidFill>
                <a:latin typeface="Calibri" charset="0"/>
                <a:ea typeface="ヒラギノ角ゴ ProN W3" charset="0"/>
                <a:cs typeface="ヒラギノ角ゴ ProN W3" charset="0"/>
                <a:sym typeface="Calibri" charset="0"/>
              </a:defRPr>
            </a:lvl7pPr>
            <a:lvl8pPr marL="3429000" indent="-228600" eaLnBrk="0" fontAlgn="base" hangingPunct="0">
              <a:spcBef>
                <a:spcPct val="0"/>
              </a:spcBef>
              <a:spcAft>
                <a:spcPct val="0"/>
              </a:spcAft>
              <a:defRPr sz="2400">
                <a:solidFill>
                  <a:srgbClr val="000000"/>
                </a:solidFill>
                <a:latin typeface="Calibri" charset="0"/>
                <a:ea typeface="ヒラギノ角ゴ ProN W3" charset="0"/>
                <a:cs typeface="ヒラギノ角ゴ ProN W3" charset="0"/>
                <a:sym typeface="Calibri" charset="0"/>
              </a:defRPr>
            </a:lvl8pPr>
            <a:lvl9pPr marL="3886200" indent="-228600" eaLnBrk="0" fontAlgn="base" hangingPunct="0">
              <a:spcBef>
                <a:spcPct val="0"/>
              </a:spcBef>
              <a:spcAft>
                <a:spcPct val="0"/>
              </a:spcAft>
              <a:defRPr sz="2400">
                <a:solidFill>
                  <a:srgbClr val="000000"/>
                </a:solidFill>
                <a:latin typeface="Calibri" charset="0"/>
                <a:ea typeface="ヒラギノ角ゴ ProN W3" charset="0"/>
                <a:cs typeface="ヒラギノ角ゴ ProN W3" charset="0"/>
                <a:sym typeface="Calibri" charset="0"/>
              </a:defRPr>
            </a:lvl9pPr>
          </a:lstStyle>
          <a:p>
            <a:pPr eaLnBrk="1" hangingPunct="1"/>
            <a:fld id="{95B35415-80A1-1A4C-A437-C263953AA4F7}" type="slidenum">
              <a:rPr lang="en-US" sz="1200">
                <a:solidFill>
                  <a:srgbClr val="878787"/>
                </a:solidFill>
                <a:cs typeface="Calibri" charset="0"/>
              </a:rPr>
              <a:pPr eaLnBrk="1" hangingPunct="1"/>
              <a:t>24</a:t>
            </a:fld>
            <a:endParaRPr lang="en-US" sz="1200">
              <a:solidFill>
                <a:srgbClr val="878787"/>
              </a:solidFill>
              <a:cs typeface="Calibri" charset="0"/>
            </a:endParaRPr>
          </a:p>
        </p:txBody>
      </p:sp>
      <p:pic>
        <p:nvPicPr>
          <p:cNvPr id="2" name="Picture 1"/>
          <p:cNvPicPr>
            <a:picLocks noChangeAspect="1"/>
          </p:cNvPicPr>
          <p:nvPr/>
        </p:nvPicPr>
        <p:blipFill>
          <a:blip r:embed="rId2"/>
          <a:stretch>
            <a:fillRect/>
          </a:stretch>
        </p:blipFill>
        <p:spPr>
          <a:xfrm>
            <a:off x="0" y="1053946"/>
            <a:ext cx="9144000" cy="5804054"/>
          </a:xfrm>
          <a:prstGeom prst="rect">
            <a:avLst/>
          </a:prstGeom>
        </p:spPr>
      </p:pic>
    </p:spTree>
    <p:extLst>
      <p:ext uri="{BB962C8B-B14F-4D97-AF65-F5344CB8AC3E}">
        <p14:creationId xmlns:p14="http://schemas.microsoft.com/office/powerpoint/2010/main" val="3339208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i="1" dirty="0" smtClean="0">
                <a:solidFill>
                  <a:srgbClr val="800000"/>
                </a:solidFill>
                <a:latin typeface="Helvetica Neue Light"/>
                <a:cs typeface="Helvetica Neue Light"/>
              </a:rPr>
              <a:t>STORE</a:t>
            </a:r>
            <a:endParaRPr lang="en-US" sz="3600" i="1" dirty="0">
              <a:solidFill>
                <a:srgbClr val="800000"/>
              </a:solidFill>
              <a:latin typeface="Helvetica Neue Light"/>
              <a:cs typeface="Helvetica Neue Light"/>
            </a:endParaRPr>
          </a:p>
        </p:txBody>
      </p:sp>
      <p:sp>
        <p:nvSpPr>
          <p:cNvPr id="4" name="Content Placeholder 3"/>
          <p:cNvSpPr>
            <a:spLocks noGrp="1"/>
          </p:cNvSpPr>
          <p:nvPr>
            <p:ph sz="half" idx="2"/>
          </p:nvPr>
        </p:nvSpPr>
        <p:spPr>
          <a:xfrm>
            <a:off x="5397574" y="2708502"/>
            <a:ext cx="3644826" cy="4525963"/>
          </a:xfrm>
        </p:spPr>
        <p:txBody>
          <a:bodyPr>
            <a:noAutofit/>
          </a:bodyPr>
          <a:lstStyle/>
          <a:p>
            <a:r>
              <a:rPr lang="en-US" sz="1600" dirty="0">
                <a:latin typeface="Helvetica Neue"/>
                <a:cs typeface="Helvetica Neue"/>
              </a:rPr>
              <a:t>Registered Users</a:t>
            </a:r>
            <a:r>
              <a:rPr lang="en-US" sz="1600" dirty="0">
                <a:latin typeface="Helvetica Neue Light"/>
                <a:cs typeface="Helvetica Neue Light"/>
              </a:rPr>
              <a:t>:</a:t>
            </a:r>
          </a:p>
          <a:p>
            <a:pPr lvl="1"/>
            <a:r>
              <a:rPr lang="en-US" sz="1400" dirty="0" smtClean="0">
                <a:latin typeface="Helvetica Neue Light"/>
                <a:cs typeface="Helvetica Neue Light"/>
              </a:rPr>
              <a:t>33</a:t>
            </a:r>
            <a:r>
              <a:rPr lang="en-US" sz="1400" dirty="0" smtClean="0">
                <a:latin typeface="Helvetica Neue Light"/>
                <a:cs typeface="Helvetica Neue Light"/>
              </a:rPr>
              <a:t> </a:t>
            </a:r>
            <a:r>
              <a:rPr lang="en-US" sz="1400" dirty="0">
                <a:latin typeface="Helvetica Neue Light"/>
                <a:cs typeface="Helvetica Neue Light"/>
              </a:rPr>
              <a:t>in the new system</a:t>
            </a:r>
          </a:p>
          <a:p>
            <a:pPr lvl="1"/>
            <a:r>
              <a:rPr lang="en-US" sz="1400" dirty="0">
                <a:latin typeface="Helvetica Neue Light"/>
                <a:cs typeface="Helvetica Neue Light"/>
              </a:rPr>
              <a:t>49 in the old </a:t>
            </a:r>
            <a:r>
              <a:rPr lang="en-US" sz="1400" dirty="0" smtClean="0">
                <a:latin typeface="Helvetica Neue Light"/>
                <a:cs typeface="Helvetica Neue Light"/>
              </a:rPr>
              <a:t>system</a:t>
            </a:r>
            <a:endParaRPr lang="en-US" sz="1400" dirty="0">
              <a:latin typeface="Helvetica Neue Light"/>
              <a:cs typeface="Helvetica Neue Light"/>
            </a:endParaRPr>
          </a:p>
          <a:p>
            <a:r>
              <a:rPr lang="en-US" sz="1600" dirty="0">
                <a:latin typeface="Helvetica Neue"/>
                <a:cs typeface="Helvetica Neue"/>
              </a:rPr>
              <a:t>Studies:</a:t>
            </a:r>
          </a:p>
          <a:p>
            <a:pPr lvl="1"/>
            <a:r>
              <a:rPr lang="en-US" sz="1400" dirty="0" smtClean="0">
                <a:latin typeface="Helvetica Neue Light"/>
                <a:cs typeface="Helvetica Neue Light"/>
              </a:rPr>
              <a:t>96</a:t>
            </a:r>
            <a:r>
              <a:rPr lang="en-US" sz="1400" dirty="0" smtClean="0">
                <a:latin typeface="Helvetica Neue Light"/>
                <a:cs typeface="Helvetica Neue Light"/>
              </a:rPr>
              <a:t> </a:t>
            </a:r>
            <a:r>
              <a:rPr lang="en-US" sz="1400" dirty="0" smtClean="0">
                <a:latin typeface="Helvetica Neue Light"/>
                <a:cs typeface="Helvetica Neue Light"/>
              </a:rPr>
              <a:t>( But SCK-CEN studies include </a:t>
            </a:r>
            <a:r>
              <a:rPr lang="en-US" sz="1400" dirty="0">
                <a:latin typeface="Helvetica Neue Light"/>
                <a:cs typeface="Helvetica Neue Light"/>
              </a:rPr>
              <a:t>dozens of </a:t>
            </a:r>
            <a:r>
              <a:rPr lang="en-US" sz="1400" dirty="0" smtClean="0">
                <a:latin typeface="Helvetica Neue Light"/>
                <a:cs typeface="Helvetica Neue Light"/>
              </a:rPr>
              <a:t>independent</a:t>
            </a:r>
            <a:r>
              <a:rPr lang="en-US" sz="1400" dirty="0" smtClean="0">
                <a:latin typeface="Helvetica Neue Light"/>
                <a:cs typeface="Helvetica Neue Light"/>
              </a:rPr>
              <a:t> </a:t>
            </a:r>
            <a:r>
              <a:rPr lang="en-US" sz="1400" dirty="0" smtClean="0">
                <a:latin typeface="Helvetica Neue Light"/>
                <a:cs typeface="Helvetica Neue Light"/>
              </a:rPr>
              <a:t>studies grouped </a:t>
            </a:r>
            <a:r>
              <a:rPr lang="en-US" sz="1400" dirty="0">
                <a:latin typeface="Helvetica Neue Light"/>
                <a:cs typeface="Helvetica Neue Light"/>
              </a:rPr>
              <a:t>into 4 STORE </a:t>
            </a:r>
            <a:r>
              <a:rPr lang="en-US" sz="1400" dirty="0" smtClean="0">
                <a:latin typeface="Helvetica Neue Light"/>
                <a:cs typeface="Helvetica Neue Light"/>
              </a:rPr>
              <a:t>studies)</a:t>
            </a:r>
            <a:endParaRPr lang="en-US" sz="1400" dirty="0">
              <a:latin typeface="Helvetica Neue Light"/>
              <a:cs typeface="Helvetica Neue Light"/>
            </a:endParaRPr>
          </a:p>
          <a:p>
            <a:r>
              <a:rPr lang="en-US" sz="1600" dirty="0">
                <a:latin typeface="Helvetica Neue"/>
                <a:cs typeface="Helvetica Neue"/>
              </a:rPr>
              <a:t>Datasets:</a:t>
            </a:r>
          </a:p>
          <a:p>
            <a:pPr lvl="1"/>
            <a:r>
              <a:rPr lang="en-US" sz="1400" dirty="0" smtClean="0">
                <a:latin typeface="Helvetica Neue Light"/>
                <a:cs typeface="Helvetica Neue Light"/>
              </a:rPr>
              <a:t>147</a:t>
            </a:r>
            <a:endParaRPr lang="en-US" sz="1400" dirty="0">
              <a:latin typeface="Helvetica Neue Light"/>
              <a:cs typeface="Helvetica Neue Light"/>
            </a:endParaRPr>
          </a:p>
          <a:p>
            <a:r>
              <a:rPr lang="en-US" sz="1600" dirty="0">
                <a:latin typeface="Helvetica Neue"/>
                <a:cs typeface="Helvetica Neue"/>
              </a:rPr>
              <a:t>Files:</a:t>
            </a:r>
          </a:p>
          <a:p>
            <a:pPr lvl="1"/>
            <a:r>
              <a:rPr lang="en-US" sz="1400" dirty="0" smtClean="0">
                <a:latin typeface="Helvetica Neue Light"/>
                <a:cs typeface="Helvetica Neue Light"/>
              </a:rPr>
              <a:t>3,000</a:t>
            </a:r>
            <a:r>
              <a:rPr lang="en-US" sz="1400" dirty="0" smtClean="0">
                <a:latin typeface="Helvetica Neue Light"/>
                <a:cs typeface="Helvetica Neue Light"/>
              </a:rPr>
              <a:t> </a:t>
            </a:r>
            <a:r>
              <a:rPr lang="en-US" sz="1400" dirty="0">
                <a:latin typeface="Helvetica Neue Light"/>
                <a:cs typeface="Helvetica Neue Light"/>
              </a:rPr>
              <a:t>(</a:t>
            </a:r>
            <a:r>
              <a:rPr lang="en-US" sz="1400" dirty="0" err="1">
                <a:latin typeface="Helvetica Neue Light"/>
                <a:cs typeface="Helvetica Neue Light"/>
              </a:rPr>
              <a:t>incl</a:t>
            </a:r>
            <a:r>
              <a:rPr lang="en-US" sz="1400" dirty="0">
                <a:latin typeface="Helvetica Neue Light"/>
                <a:cs typeface="Helvetica Neue Light"/>
              </a:rPr>
              <a:t> Links)</a:t>
            </a:r>
          </a:p>
          <a:p>
            <a:pPr lvl="1"/>
            <a:r>
              <a:rPr lang="en-US" sz="1400" dirty="0" smtClean="0">
                <a:latin typeface="Helvetica Neue Light"/>
                <a:cs typeface="Helvetica Neue Light"/>
              </a:rPr>
              <a:t>Volume:  </a:t>
            </a:r>
            <a:r>
              <a:rPr lang="en-US" sz="1400" dirty="0">
                <a:latin typeface="Helvetica Neue Light"/>
                <a:cs typeface="Helvetica Neue Light"/>
              </a:rPr>
              <a:t>just under </a:t>
            </a:r>
            <a:r>
              <a:rPr lang="en-US" sz="1400" dirty="0" smtClean="0">
                <a:latin typeface="Helvetica Neue Light"/>
                <a:cs typeface="Helvetica Neue Light"/>
              </a:rPr>
              <a:t>1.5</a:t>
            </a:r>
            <a:r>
              <a:rPr lang="en-US" sz="1400" dirty="0" smtClean="0">
                <a:latin typeface="Helvetica Neue Light"/>
                <a:cs typeface="Helvetica Neue Light"/>
              </a:rPr>
              <a:t>TB </a:t>
            </a:r>
            <a:r>
              <a:rPr lang="en-US" sz="1400" dirty="0">
                <a:latin typeface="Helvetica Neue Light"/>
                <a:cs typeface="Helvetica Neue Light"/>
              </a:rPr>
              <a:t>of </a:t>
            </a:r>
            <a:r>
              <a:rPr lang="en-US" sz="1400" dirty="0" smtClean="0">
                <a:latin typeface="Helvetica Neue Light"/>
                <a:cs typeface="Helvetica Neue Light"/>
              </a:rPr>
              <a:t>data as of today</a:t>
            </a:r>
          </a:p>
          <a:p>
            <a:pPr lvl="1"/>
            <a:r>
              <a:rPr lang="en-US" sz="1400" dirty="0" smtClean="0">
                <a:latin typeface="Helvetica Neue Light"/>
                <a:cs typeface="Helvetica Neue Light"/>
              </a:rPr>
              <a:t>Conservatively expect 0.5PB within 5 years</a:t>
            </a:r>
            <a:endParaRPr lang="en-US" sz="1400" dirty="0">
              <a:latin typeface="Helvetica Neue Light"/>
              <a:cs typeface="Helvetica Neue Light"/>
            </a:endParaRPr>
          </a:p>
          <a:p>
            <a:endParaRPr lang="en-US" sz="1600" dirty="0">
              <a:latin typeface="Helvetica Neue Light"/>
              <a:cs typeface="Helvetica Neue Light"/>
            </a:endParaRPr>
          </a:p>
        </p:txBody>
      </p:sp>
      <p:grpSp>
        <p:nvGrpSpPr>
          <p:cNvPr id="26" name="Group 25"/>
          <p:cNvGrpSpPr/>
          <p:nvPr/>
        </p:nvGrpSpPr>
        <p:grpSpPr>
          <a:xfrm>
            <a:off x="1046817" y="1531521"/>
            <a:ext cx="6865643" cy="4583754"/>
            <a:chOff x="342867" y="1531521"/>
            <a:chExt cx="6865643" cy="4583754"/>
          </a:xfrm>
        </p:grpSpPr>
        <p:sp>
          <p:nvSpPr>
            <p:cNvPr id="8" name="Chevron 7"/>
            <p:cNvSpPr/>
            <p:nvPr/>
          </p:nvSpPr>
          <p:spPr>
            <a:xfrm>
              <a:off x="4027267" y="1900853"/>
              <a:ext cx="3181243" cy="599082"/>
            </a:xfrm>
            <a:prstGeom prst="chevron">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chemeClr val="tx1"/>
                  </a:solidFill>
                  <a:latin typeface="Helvetica Neue Medium"/>
                  <a:cs typeface="Helvetica Neue Medium"/>
                </a:rPr>
                <a:t>             STORE </a:t>
              </a:r>
              <a:r>
                <a:rPr lang="en-US" dirty="0" smtClean="0">
                  <a:solidFill>
                    <a:schemeClr val="tx1"/>
                  </a:solidFill>
                  <a:latin typeface="Helvetica Neue Medium"/>
                  <a:cs typeface="Helvetica Neue Medium"/>
                </a:rPr>
                <a:t>2</a:t>
              </a:r>
              <a:r>
                <a:rPr lang="en-US" dirty="0" smtClean="0">
                  <a:solidFill>
                    <a:schemeClr val="tx1"/>
                  </a:solidFill>
                  <a:latin typeface="Helvetica Neue Light"/>
                  <a:cs typeface="Helvetica Neue Light"/>
                </a:rPr>
                <a:t>  </a:t>
              </a:r>
              <a:endParaRPr lang="en-US" dirty="0">
                <a:solidFill>
                  <a:schemeClr val="tx1"/>
                </a:solidFill>
                <a:latin typeface="Helvetica Neue Light"/>
                <a:cs typeface="Helvetica Neue Light"/>
              </a:endParaRPr>
            </a:p>
          </p:txBody>
        </p:sp>
        <p:sp>
          <p:nvSpPr>
            <p:cNvPr id="11" name="TextBox 10"/>
            <p:cNvSpPr txBox="1"/>
            <p:nvPr/>
          </p:nvSpPr>
          <p:spPr>
            <a:xfrm>
              <a:off x="3374624" y="1531521"/>
              <a:ext cx="698037" cy="369332"/>
            </a:xfrm>
            <a:prstGeom prst="rect">
              <a:avLst/>
            </a:prstGeom>
            <a:noFill/>
          </p:spPr>
          <p:txBody>
            <a:bodyPr wrap="none" rtlCol="0">
              <a:spAutoFit/>
            </a:bodyPr>
            <a:lstStyle/>
            <a:p>
              <a:r>
                <a:rPr lang="en-US" dirty="0" smtClean="0">
                  <a:latin typeface="Helvetica Neue Light"/>
                  <a:cs typeface="Helvetica Neue Light"/>
                </a:rPr>
                <a:t>2016</a:t>
              </a:r>
              <a:endParaRPr lang="en-US" dirty="0">
                <a:latin typeface="Helvetica Neue Light"/>
                <a:cs typeface="Helvetica Neue Light"/>
              </a:endParaRPr>
            </a:p>
          </p:txBody>
        </p:sp>
        <p:sp>
          <p:nvSpPr>
            <p:cNvPr id="12" name="TextBox 11"/>
            <p:cNvSpPr txBox="1"/>
            <p:nvPr/>
          </p:nvSpPr>
          <p:spPr>
            <a:xfrm>
              <a:off x="1139435" y="1531521"/>
              <a:ext cx="698037" cy="369332"/>
            </a:xfrm>
            <a:prstGeom prst="rect">
              <a:avLst/>
            </a:prstGeom>
            <a:noFill/>
          </p:spPr>
          <p:txBody>
            <a:bodyPr wrap="none" rtlCol="0">
              <a:spAutoFit/>
            </a:bodyPr>
            <a:lstStyle/>
            <a:p>
              <a:r>
                <a:rPr lang="en-US" dirty="0" smtClean="0">
                  <a:latin typeface="Helvetica Neue Light"/>
                  <a:cs typeface="Helvetica Neue Light"/>
                </a:rPr>
                <a:t>2012</a:t>
              </a:r>
              <a:endParaRPr lang="en-US" dirty="0">
                <a:latin typeface="Helvetica Neue Light"/>
                <a:cs typeface="Helvetica Neue Light"/>
              </a:endParaRPr>
            </a:p>
          </p:txBody>
        </p:sp>
        <p:sp>
          <p:nvSpPr>
            <p:cNvPr id="13" name="TextBox 12"/>
            <p:cNvSpPr txBox="1"/>
            <p:nvPr/>
          </p:nvSpPr>
          <p:spPr>
            <a:xfrm>
              <a:off x="6258050" y="1531521"/>
              <a:ext cx="698037" cy="369332"/>
            </a:xfrm>
            <a:prstGeom prst="rect">
              <a:avLst/>
            </a:prstGeom>
            <a:noFill/>
          </p:spPr>
          <p:txBody>
            <a:bodyPr wrap="none" rtlCol="0">
              <a:spAutoFit/>
            </a:bodyPr>
            <a:lstStyle/>
            <a:p>
              <a:r>
                <a:rPr lang="en-US" dirty="0" smtClean="0">
                  <a:latin typeface="Helvetica Neue Light"/>
                  <a:cs typeface="Helvetica Neue Light"/>
                </a:rPr>
                <a:t>2020</a:t>
              </a:r>
              <a:endParaRPr lang="en-US" dirty="0">
                <a:latin typeface="Helvetica Neue Light"/>
                <a:cs typeface="Helvetica Neue Light"/>
              </a:endParaRPr>
            </a:p>
          </p:txBody>
        </p:sp>
        <p:sp>
          <p:nvSpPr>
            <p:cNvPr id="14" name="TextBox 13"/>
            <p:cNvSpPr txBox="1"/>
            <p:nvPr/>
          </p:nvSpPr>
          <p:spPr>
            <a:xfrm>
              <a:off x="342867" y="2708502"/>
              <a:ext cx="1199493" cy="584776"/>
            </a:xfrm>
            <a:prstGeom prst="rect">
              <a:avLst/>
            </a:prstGeom>
            <a:noFill/>
            <a:ln>
              <a:solidFill>
                <a:schemeClr val="tx1"/>
              </a:solidFill>
            </a:ln>
          </p:spPr>
          <p:txBody>
            <a:bodyPr wrap="none" rtlCol="0">
              <a:spAutoFit/>
            </a:bodyPr>
            <a:lstStyle/>
            <a:p>
              <a:r>
                <a:rPr lang="en-US" sz="1600" dirty="0" smtClean="0">
                  <a:latin typeface="Helvetica Neue Light"/>
                  <a:cs typeface="Helvetica Neue Light"/>
                </a:rPr>
                <a:t>Prototyping</a:t>
              </a:r>
            </a:p>
            <a:p>
              <a:r>
                <a:rPr lang="en-US" sz="1600" dirty="0" smtClean="0">
                  <a:latin typeface="Helvetica Neue Light"/>
                  <a:cs typeface="Helvetica Neue Light"/>
                </a:rPr>
                <a:t>in UCAM</a:t>
              </a:r>
              <a:endParaRPr lang="en-US" sz="1600" dirty="0">
                <a:latin typeface="Helvetica Neue Light"/>
                <a:cs typeface="Helvetica Neue Light"/>
              </a:endParaRPr>
            </a:p>
          </p:txBody>
        </p:sp>
        <p:sp>
          <p:nvSpPr>
            <p:cNvPr id="15" name="TextBox 14"/>
            <p:cNvSpPr txBox="1"/>
            <p:nvPr/>
          </p:nvSpPr>
          <p:spPr>
            <a:xfrm>
              <a:off x="342867" y="3590329"/>
              <a:ext cx="4245026" cy="338554"/>
            </a:xfrm>
            <a:prstGeom prst="rect">
              <a:avLst/>
            </a:prstGeom>
            <a:noFill/>
            <a:ln>
              <a:solidFill>
                <a:schemeClr val="tx1"/>
              </a:solidFill>
            </a:ln>
          </p:spPr>
          <p:txBody>
            <a:bodyPr wrap="square" rtlCol="0">
              <a:spAutoFit/>
            </a:bodyPr>
            <a:lstStyle/>
            <a:p>
              <a:r>
                <a:rPr lang="en-US" sz="1600" dirty="0" smtClean="0">
                  <a:latin typeface="Helvetica Neue Light"/>
                  <a:cs typeface="Helvetica Neue Light"/>
                </a:rPr>
                <a:t>Community consultation</a:t>
              </a:r>
              <a:endParaRPr lang="en-US" sz="1600" dirty="0">
                <a:latin typeface="Helvetica Neue Light"/>
                <a:cs typeface="Helvetica Neue Light"/>
              </a:endParaRPr>
            </a:p>
          </p:txBody>
        </p:sp>
        <p:sp>
          <p:nvSpPr>
            <p:cNvPr id="17" name="TextBox 16"/>
            <p:cNvSpPr txBox="1"/>
            <p:nvPr/>
          </p:nvSpPr>
          <p:spPr>
            <a:xfrm>
              <a:off x="2044980" y="3990831"/>
              <a:ext cx="1130641" cy="584776"/>
            </a:xfrm>
            <a:prstGeom prst="rect">
              <a:avLst/>
            </a:prstGeom>
            <a:noFill/>
            <a:ln>
              <a:solidFill>
                <a:schemeClr val="tx1"/>
              </a:solidFill>
            </a:ln>
          </p:spPr>
          <p:txBody>
            <a:bodyPr wrap="square" rtlCol="0">
              <a:spAutoFit/>
            </a:bodyPr>
            <a:lstStyle/>
            <a:p>
              <a:r>
                <a:rPr lang="en-US" sz="1600" dirty="0" smtClean="0">
                  <a:latin typeface="Helvetica Neue Light"/>
                  <a:cs typeface="Helvetica Neue Light"/>
                </a:rPr>
                <a:t>ORCID ID </a:t>
              </a:r>
            </a:p>
            <a:p>
              <a:r>
                <a:rPr lang="en-US" sz="1600" dirty="0" smtClean="0">
                  <a:latin typeface="Helvetica Neue Light"/>
                  <a:cs typeface="Helvetica Neue Light"/>
                </a:rPr>
                <a:t>verification</a:t>
              </a:r>
            </a:p>
          </p:txBody>
        </p:sp>
        <p:sp>
          <p:nvSpPr>
            <p:cNvPr id="19" name="TextBox 18"/>
            <p:cNvSpPr txBox="1"/>
            <p:nvPr/>
          </p:nvSpPr>
          <p:spPr>
            <a:xfrm>
              <a:off x="2433133" y="4637555"/>
              <a:ext cx="1882982" cy="830997"/>
            </a:xfrm>
            <a:prstGeom prst="rect">
              <a:avLst/>
            </a:prstGeom>
            <a:noFill/>
            <a:ln>
              <a:solidFill>
                <a:schemeClr val="tx1"/>
              </a:solidFill>
            </a:ln>
          </p:spPr>
          <p:txBody>
            <a:bodyPr wrap="square" rtlCol="0">
              <a:spAutoFit/>
            </a:bodyPr>
            <a:lstStyle/>
            <a:p>
              <a:r>
                <a:rPr lang="en-US" sz="1600" dirty="0" smtClean="0">
                  <a:latin typeface="Helvetica Neue Light"/>
                  <a:cs typeface="Helvetica Neue Light"/>
                </a:rPr>
                <a:t>STORE version 2 (Java) migrated to </a:t>
              </a:r>
              <a:r>
                <a:rPr lang="en-US" sz="1600" dirty="0" err="1" smtClean="0">
                  <a:latin typeface="Helvetica Neue Light"/>
                  <a:cs typeface="Helvetica Neue Light"/>
                </a:rPr>
                <a:t>BfS</a:t>
              </a:r>
              <a:endParaRPr lang="en-US" sz="1600" dirty="0">
                <a:latin typeface="Helvetica Neue Light"/>
                <a:cs typeface="Helvetica Neue Light"/>
              </a:endParaRPr>
            </a:p>
          </p:txBody>
        </p:sp>
        <p:sp>
          <p:nvSpPr>
            <p:cNvPr id="20" name="TextBox 19"/>
            <p:cNvSpPr txBox="1"/>
            <p:nvPr/>
          </p:nvSpPr>
          <p:spPr>
            <a:xfrm>
              <a:off x="3175621" y="3129343"/>
              <a:ext cx="1412272" cy="338554"/>
            </a:xfrm>
            <a:prstGeom prst="rect">
              <a:avLst/>
            </a:prstGeom>
            <a:noFill/>
            <a:ln>
              <a:solidFill>
                <a:schemeClr val="tx1"/>
              </a:solidFill>
            </a:ln>
          </p:spPr>
          <p:txBody>
            <a:bodyPr wrap="none" rtlCol="0">
              <a:spAutoFit/>
            </a:bodyPr>
            <a:lstStyle/>
            <a:p>
              <a:r>
                <a:rPr lang="en-US" sz="1600" dirty="0" smtClean="0">
                  <a:latin typeface="Helvetica Neue Light"/>
                  <a:cs typeface="Helvetica Neue Light"/>
                </a:rPr>
                <a:t>DOI allocation</a:t>
              </a:r>
              <a:endParaRPr lang="en-US" sz="1600" dirty="0">
                <a:latin typeface="Helvetica Neue Light"/>
                <a:cs typeface="Helvetica Neue Light"/>
              </a:endParaRPr>
            </a:p>
          </p:txBody>
        </p:sp>
        <p:sp>
          <p:nvSpPr>
            <p:cNvPr id="7" name="Chevron 6"/>
            <p:cNvSpPr/>
            <p:nvPr/>
          </p:nvSpPr>
          <p:spPr>
            <a:xfrm>
              <a:off x="4039178" y="1900853"/>
              <a:ext cx="959172" cy="599082"/>
            </a:xfrm>
            <a:prstGeom prst="chevron">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pic>
          <p:nvPicPr>
            <p:cNvPr id="22" name="Picture 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679" y="2622981"/>
              <a:ext cx="1109890" cy="408687"/>
            </a:xfrm>
            <a:prstGeom prst="rect">
              <a:avLst/>
            </a:prstGeom>
            <a:noFill/>
            <a:ln w="9525">
              <a:noFill/>
              <a:miter lim="800000"/>
              <a:headEnd/>
              <a:tailEnd/>
            </a:ln>
          </p:spPr>
        </p:pic>
        <p:sp>
          <p:nvSpPr>
            <p:cNvPr id="24" name="Rectangle 23"/>
            <p:cNvSpPr/>
            <p:nvPr/>
          </p:nvSpPr>
          <p:spPr>
            <a:xfrm>
              <a:off x="2660775" y="5530499"/>
              <a:ext cx="2466814" cy="584776"/>
            </a:xfrm>
            <a:prstGeom prst="rect">
              <a:avLst/>
            </a:prstGeom>
            <a:noFill/>
            <a:ln>
              <a:solidFill>
                <a:schemeClr val="tx1"/>
              </a:solidFill>
            </a:ln>
          </p:spPr>
          <p:txBody>
            <a:bodyPr wrap="square">
              <a:spAutoFit/>
            </a:bodyPr>
            <a:lstStyle/>
            <a:p>
              <a:r>
                <a:rPr lang="en-US" sz="1600" dirty="0" err="1" smtClean="0">
                  <a:latin typeface="Helvetica Neue Light"/>
                  <a:cs typeface="Helvetica Neue Light"/>
                </a:rPr>
                <a:t>BfS</a:t>
              </a:r>
              <a:r>
                <a:rPr lang="en-US" sz="1600" dirty="0" smtClean="0">
                  <a:latin typeface="Helvetica Neue Light"/>
                  <a:cs typeface="Helvetica Neue Light"/>
                </a:rPr>
                <a:t> emergency resilience mode implemented</a:t>
              </a:r>
            </a:p>
          </p:txBody>
        </p:sp>
      </p:grpSp>
      <p:sp>
        <p:nvSpPr>
          <p:cNvPr id="27" name="Pentagon 26"/>
          <p:cNvSpPr/>
          <p:nvPr/>
        </p:nvSpPr>
        <p:spPr>
          <a:xfrm>
            <a:off x="457201" y="1900853"/>
            <a:ext cx="1947476" cy="599082"/>
          </a:xfrm>
          <a:prstGeom prst="homePlat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Helvetica Neue Medium"/>
                <a:cs typeface="Helvetica Neue Medium"/>
              </a:rPr>
              <a:t>STORE</a:t>
            </a:r>
            <a:endParaRPr lang="en-US" dirty="0">
              <a:latin typeface="Helvetica Neue Medium"/>
              <a:cs typeface="Helvetica Neue Medium"/>
            </a:endParaRPr>
          </a:p>
        </p:txBody>
      </p:sp>
      <p:sp>
        <p:nvSpPr>
          <p:cNvPr id="28" name="Chevron 27"/>
          <p:cNvSpPr/>
          <p:nvPr/>
        </p:nvSpPr>
        <p:spPr>
          <a:xfrm>
            <a:off x="2192405" y="1900853"/>
            <a:ext cx="2709796" cy="599082"/>
          </a:xfrm>
          <a:prstGeom prst="chevron">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latin typeface="Helvetica Neue Medium"/>
                <a:cs typeface="Helvetica Neue Medium"/>
              </a:rPr>
              <a:t>STORE 1</a:t>
            </a:r>
            <a:endParaRPr lang="en-US" dirty="0">
              <a:solidFill>
                <a:schemeClr val="bg1"/>
              </a:solidFill>
              <a:latin typeface="Helvetica Neue Medium"/>
              <a:cs typeface="Helvetica Neue Medium"/>
            </a:endParaRPr>
          </a:p>
        </p:txBody>
      </p:sp>
      <p:sp>
        <p:nvSpPr>
          <p:cNvPr id="29" name="TextBox 28"/>
          <p:cNvSpPr txBox="1"/>
          <p:nvPr/>
        </p:nvSpPr>
        <p:spPr>
          <a:xfrm>
            <a:off x="457200" y="1531521"/>
            <a:ext cx="698037" cy="369332"/>
          </a:xfrm>
          <a:prstGeom prst="rect">
            <a:avLst/>
          </a:prstGeom>
          <a:noFill/>
        </p:spPr>
        <p:txBody>
          <a:bodyPr wrap="none" rtlCol="0">
            <a:spAutoFit/>
          </a:bodyPr>
          <a:lstStyle/>
          <a:p>
            <a:r>
              <a:rPr lang="en-US" dirty="0" smtClean="0">
                <a:latin typeface="Helvetica Neue Light"/>
                <a:cs typeface="Helvetica Neue Light"/>
              </a:rPr>
              <a:t>2009</a:t>
            </a:r>
            <a:endParaRPr lang="en-US" dirty="0">
              <a:latin typeface="Helvetica Neue Light"/>
              <a:cs typeface="Helvetica Neue Light"/>
            </a:endParaRPr>
          </a:p>
        </p:txBody>
      </p:sp>
    </p:spTree>
    <p:extLst>
      <p:ext uri="{BB962C8B-B14F-4D97-AF65-F5344CB8AC3E}">
        <p14:creationId xmlns:p14="http://schemas.microsoft.com/office/powerpoint/2010/main" val="306435880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4"/>
          <p:cNvSpPr>
            <a:spLocks noGrp="1"/>
          </p:cNvSpPr>
          <p:nvPr>
            <p:ph type="title"/>
          </p:nvPr>
        </p:nvSpPr>
        <p:spPr>
          <a:xfrm>
            <a:off x="611188" y="188913"/>
            <a:ext cx="2881312" cy="1509712"/>
          </a:xfrm>
        </p:spPr>
        <p:txBody>
          <a:bodyPr>
            <a:normAutofit/>
          </a:bodyPr>
          <a:lstStyle/>
          <a:p>
            <a:r>
              <a:rPr lang="en-US" sz="3600" i="1" dirty="0">
                <a:solidFill>
                  <a:srgbClr val="800000"/>
                </a:solidFill>
                <a:latin typeface="Helvetica Neue Light" charset="0"/>
                <a:ea typeface="ヒラギノ角ゴ ProN W3" charset="0"/>
                <a:cs typeface="Helvetica Neue Light" charset="0"/>
              </a:rPr>
              <a:t>ORCID IDs</a:t>
            </a:r>
          </a:p>
        </p:txBody>
      </p:sp>
      <p:sp>
        <p:nvSpPr>
          <p:cNvPr id="50178"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rgbClr val="000000"/>
                </a:solidFill>
                <a:latin typeface="Calibri" charset="0"/>
                <a:ea typeface="ヒラギノ角ゴ ProN W3" charset="0"/>
                <a:cs typeface="ヒラギノ角ゴ ProN W3" charset="0"/>
                <a:sym typeface="Calibri" charset="0"/>
              </a:defRPr>
            </a:lvl1pPr>
            <a:lvl2pPr marL="742950" indent="-285750" eaLnBrk="0" hangingPunct="0">
              <a:defRPr sz="2400">
                <a:solidFill>
                  <a:srgbClr val="000000"/>
                </a:solidFill>
                <a:latin typeface="Calibri" charset="0"/>
                <a:ea typeface="ヒラギノ角ゴ ProN W3" charset="0"/>
                <a:cs typeface="ヒラギノ角ゴ ProN W3" charset="0"/>
                <a:sym typeface="Calibri" charset="0"/>
              </a:defRPr>
            </a:lvl2pPr>
            <a:lvl3pPr marL="1143000" indent="-228600" eaLnBrk="0" hangingPunct="0">
              <a:defRPr sz="2400">
                <a:solidFill>
                  <a:srgbClr val="000000"/>
                </a:solidFill>
                <a:latin typeface="Calibri" charset="0"/>
                <a:ea typeface="ヒラギノ角ゴ ProN W3" charset="0"/>
                <a:cs typeface="ヒラギノ角ゴ ProN W3" charset="0"/>
                <a:sym typeface="Calibri" charset="0"/>
              </a:defRPr>
            </a:lvl3pPr>
            <a:lvl4pPr marL="1600200" indent="-228600" eaLnBrk="0" hangingPunct="0">
              <a:defRPr sz="2400">
                <a:solidFill>
                  <a:srgbClr val="000000"/>
                </a:solidFill>
                <a:latin typeface="Calibri" charset="0"/>
                <a:ea typeface="ヒラギノ角ゴ ProN W3" charset="0"/>
                <a:cs typeface="ヒラギノ角ゴ ProN W3" charset="0"/>
                <a:sym typeface="Calibri" charset="0"/>
              </a:defRPr>
            </a:lvl4pPr>
            <a:lvl5pPr marL="2057400" indent="-228600" eaLnBrk="0" hangingPunct="0">
              <a:defRPr sz="2400">
                <a:solidFill>
                  <a:srgbClr val="000000"/>
                </a:solidFill>
                <a:latin typeface="Calibri" charset="0"/>
                <a:ea typeface="ヒラギノ角ゴ ProN W3" charset="0"/>
                <a:cs typeface="ヒラギノ角ゴ ProN W3" charset="0"/>
                <a:sym typeface="Calibri" charset="0"/>
              </a:defRPr>
            </a:lvl5pPr>
            <a:lvl6pPr marL="2514600" indent="-228600" eaLnBrk="0" fontAlgn="base" hangingPunct="0">
              <a:spcBef>
                <a:spcPct val="0"/>
              </a:spcBef>
              <a:spcAft>
                <a:spcPct val="0"/>
              </a:spcAft>
              <a:defRPr sz="2400">
                <a:solidFill>
                  <a:srgbClr val="000000"/>
                </a:solidFill>
                <a:latin typeface="Calibri" charset="0"/>
                <a:ea typeface="ヒラギノ角ゴ ProN W3" charset="0"/>
                <a:cs typeface="ヒラギノ角ゴ ProN W3" charset="0"/>
                <a:sym typeface="Calibri" charset="0"/>
              </a:defRPr>
            </a:lvl6pPr>
            <a:lvl7pPr marL="2971800" indent="-228600" eaLnBrk="0" fontAlgn="base" hangingPunct="0">
              <a:spcBef>
                <a:spcPct val="0"/>
              </a:spcBef>
              <a:spcAft>
                <a:spcPct val="0"/>
              </a:spcAft>
              <a:defRPr sz="2400">
                <a:solidFill>
                  <a:srgbClr val="000000"/>
                </a:solidFill>
                <a:latin typeface="Calibri" charset="0"/>
                <a:ea typeface="ヒラギノ角ゴ ProN W3" charset="0"/>
                <a:cs typeface="ヒラギノ角ゴ ProN W3" charset="0"/>
                <a:sym typeface="Calibri" charset="0"/>
              </a:defRPr>
            </a:lvl7pPr>
            <a:lvl8pPr marL="3429000" indent="-228600" eaLnBrk="0" fontAlgn="base" hangingPunct="0">
              <a:spcBef>
                <a:spcPct val="0"/>
              </a:spcBef>
              <a:spcAft>
                <a:spcPct val="0"/>
              </a:spcAft>
              <a:defRPr sz="2400">
                <a:solidFill>
                  <a:srgbClr val="000000"/>
                </a:solidFill>
                <a:latin typeface="Calibri" charset="0"/>
                <a:ea typeface="ヒラギノ角ゴ ProN W3" charset="0"/>
                <a:cs typeface="ヒラギノ角ゴ ProN W3" charset="0"/>
                <a:sym typeface="Calibri" charset="0"/>
              </a:defRPr>
            </a:lvl8pPr>
            <a:lvl9pPr marL="3886200" indent="-228600" eaLnBrk="0" fontAlgn="base" hangingPunct="0">
              <a:spcBef>
                <a:spcPct val="0"/>
              </a:spcBef>
              <a:spcAft>
                <a:spcPct val="0"/>
              </a:spcAft>
              <a:defRPr sz="2400">
                <a:solidFill>
                  <a:srgbClr val="000000"/>
                </a:solidFill>
                <a:latin typeface="Calibri" charset="0"/>
                <a:ea typeface="ヒラギノ角ゴ ProN W3" charset="0"/>
                <a:cs typeface="ヒラギノ角ゴ ProN W3" charset="0"/>
                <a:sym typeface="Calibri" charset="0"/>
              </a:defRPr>
            </a:lvl9pPr>
          </a:lstStyle>
          <a:p>
            <a:pPr eaLnBrk="1" hangingPunct="1"/>
            <a:fld id="{7852678E-B735-B440-924A-B2034A2497C3}" type="slidenum">
              <a:rPr lang="en-US" sz="1200">
                <a:solidFill>
                  <a:srgbClr val="898989"/>
                </a:solidFill>
                <a:cs typeface="Calibri" charset="0"/>
              </a:rPr>
              <a:pPr eaLnBrk="1" hangingPunct="1"/>
              <a:t>26</a:t>
            </a:fld>
            <a:endParaRPr lang="en-US" sz="1200">
              <a:solidFill>
                <a:srgbClr val="898989"/>
              </a:solidFill>
              <a:cs typeface="Calibri" charset="0"/>
            </a:endParaRPr>
          </a:p>
        </p:txBody>
      </p:sp>
      <p:pic>
        <p:nvPicPr>
          <p:cNvPr id="5017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989138"/>
            <a:ext cx="44386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908050"/>
            <a:ext cx="3209925"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470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Grp="1" noChangeArrowheads="1"/>
          </p:cNvSpPr>
          <p:nvPr>
            <p:ph type="title"/>
          </p:nvPr>
        </p:nvSpPr>
        <p:spPr/>
        <p:txBody>
          <a:bodyPr rIns="132080">
            <a:normAutofit/>
          </a:bodyPr>
          <a:lstStyle/>
          <a:p>
            <a:pPr algn="l" eaLnBrk="1" hangingPunct="1"/>
            <a:r>
              <a:rPr lang="en-US" sz="3600" i="1" dirty="0">
                <a:solidFill>
                  <a:srgbClr val="800000"/>
                </a:solidFill>
                <a:latin typeface="Helvetica Neue Light" charset="0"/>
                <a:ea typeface="ヒラギノ角ゴ ProN W3" charset="0"/>
                <a:cs typeface="Helvetica Neue Light" charset="0"/>
              </a:rPr>
              <a:t>Data licensing and attribution</a:t>
            </a:r>
          </a:p>
        </p:txBody>
      </p:sp>
      <p:sp>
        <p:nvSpPr>
          <p:cNvPr id="49154" name="Rectangle 2"/>
          <p:cNvSpPr>
            <a:spLocks noGrp="1" noChangeArrowheads="1"/>
          </p:cNvSpPr>
          <p:nvPr>
            <p:ph idx="1"/>
          </p:nvPr>
        </p:nvSpPr>
        <p:spPr>
          <a:xfrm>
            <a:off x="457200" y="1484313"/>
            <a:ext cx="3325813" cy="4291012"/>
          </a:xfrm>
        </p:spPr>
        <p:txBody>
          <a:bodyPr rIns="132080"/>
          <a:lstStyle/>
          <a:p>
            <a:pPr eaLnBrk="1" hangingPunct="1">
              <a:lnSpc>
                <a:spcPct val="80000"/>
              </a:lnSpc>
            </a:pPr>
            <a:r>
              <a:rPr lang="en-US" sz="1700" dirty="0">
                <a:latin typeface="Helvetica Neue Light"/>
                <a:ea typeface="ヒラギノ角ゴ ProN W3" charset="0"/>
                <a:cs typeface="Helvetica Neue Light"/>
              </a:rPr>
              <a:t>Copyright remains with the laboratory. Data content or use can be licensed or donated to the public domain.</a:t>
            </a:r>
          </a:p>
          <a:p>
            <a:pPr eaLnBrk="1" hangingPunct="1">
              <a:lnSpc>
                <a:spcPct val="80000"/>
              </a:lnSpc>
            </a:pPr>
            <a:r>
              <a:rPr lang="en-US" sz="1700" dirty="0">
                <a:latin typeface="Helvetica Neue Light"/>
                <a:ea typeface="ヒラギノ角ゴ ProN W3" charset="0"/>
                <a:cs typeface="Helvetica Neue Light"/>
              </a:rPr>
              <a:t>Form of license can be applied to all data by  the originating laboratory</a:t>
            </a:r>
          </a:p>
          <a:p>
            <a:pPr eaLnBrk="1" hangingPunct="1">
              <a:lnSpc>
                <a:spcPct val="80000"/>
              </a:lnSpc>
            </a:pPr>
            <a:r>
              <a:rPr lang="en-US" sz="1700" dirty="0">
                <a:latin typeface="Helvetica Neue Light"/>
                <a:ea typeface="ヒラギノ角ゴ ProN W3" charset="0"/>
                <a:cs typeface="Helvetica Neue Light"/>
              </a:rPr>
              <a:t>Most generally applicable is: CC-</a:t>
            </a:r>
            <a:r>
              <a:rPr lang="en-US" sz="1700" dirty="0" err="1">
                <a:latin typeface="Helvetica Neue Light"/>
                <a:ea typeface="ヒラギノ角ゴ ProN W3" charset="0"/>
                <a:cs typeface="Helvetica Neue Light"/>
              </a:rPr>
              <a:t>attribution_non</a:t>
            </a:r>
            <a:r>
              <a:rPr lang="en-US" sz="1700" dirty="0">
                <a:latin typeface="Helvetica Neue Light"/>
                <a:ea typeface="ヒラギノ角ゴ ProN W3" charset="0"/>
                <a:cs typeface="Helvetica Neue Light"/>
              </a:rPr>
              <a:t>-</a:t>
            </a:r>
            <a:r>
              <a:rPr lang="en-US" sz="1700" dirty="0" err="1">
                <a:latin typeface="Helvetica Neue Light"/>
                <a:ea typeface="ヒラギノ角ゴ ProN W3" charset="0"/>
                <a:cs typeface="Helvetica Neue Light"/>
              </a:rPr>
              <a:t>commercial_share</a:t>
            </a:r>
            <a:r>
              <a:rPr lang="en-US" sz="1700" dirty="0">
                <a:latin typeface="Helvetica Neue Light"/>
                <a:ea typeface="ヒラギノ角ゴ ProN W3" charset="0"/>
                <a:cs typeface="Helvetica Neue Light"/>
              </a:rPr>
              <a:t>-alike</a:t>
            </a:r>
          </a:p>
        </p:txBody>
      </p:sp>
      <p:pic>
        <p:nvPicPr>
          <p:cNvPr id="49155"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484313"/>
            <a:ext cx="4368800"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925" y="4176713"/>
            <a:ext cx="2276475"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925" y="5324475"/>
            <a:ext cx="2276475"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172411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43344"/>
          </a:xfrm>
        </p:spPr>
        <p:txBody>
          <a:bodyPr>
            <a:normAutofit/>
          </a:bodyPr>
          <a:lstStyle/>
          <a:p>
            <a:pPr algn="l"/>
            <a:r>
              <a:rPr lang="en-US" sz="3600" i="1" dirty="0" smtClean="0">
                <a:solidFill>
                  <a:srgbClr val="800000"/>
                </a:solidFill>
                <a:latin typeface="Helvetica Neue Light"/>
                <a:cs typeface="Helvetica Neue Light"/>
              </a:rPr>
              <a:t>Self-archiving of publications</a:t>
            </a:r>
            <a:endParaRPr lang="en-US" sz="3600" i="1" dirty="0">
              <a:solidFill>
                <a:srgbClr val="800000"/>
              </a:solidFill>
              <a:latin typeface="Helvetica Neue Light"/>
              <a:cs typeface="Helvetica Neue Light"/>
            </a:endParaRPr>
          </a:p>
        </p:txBody>
      </p:sp>
      <p:sp>
        <p:nvSpPr>
          <p:cNvPr id="7" name="Content Placeholder 6"/>
          <p:cNvSpPr>
            <a:spLocks noGrp="1"/>
          </p:cNvSpPr>
          <p:nvPr>
            <p:ph sz="half" idx="1"/>
          </p:nvPr>
        </p:nvSpPr>
        <p:spPr>
          <a:xfrm>
            <a:off x="167725" y="1600200"/>
            <a:ext cx="2288246" cy="4525963"/>
          </a:xfrm>
        </p:spPr>
        <p:txBody>
          <a:bodyPr>
            <a:normAutofit/>
          </a:bodyPr>
          <a:lstStyle/>
          <a:p>
            <a:r>
              <a:rPr lang="en-US" sz="1600" dirty="0" smtClean="0">
                <a:latin typeface="Helvetica Neue Light"/>
                <a:cs typeface="Helvetica Neue Light"/>
              </a:rPr>
              <a:t>Self archiving of publications available</a:t>
            </a:r>
          </a:p>
          <a:p>
            <a:r>
              <a:rPr lang="en-US" sz="1600" dirty="0" smtClean="0">
                <a:latin typeface="Helvetica Neue Light"/>
                <a:cs typeface="Helvetica Neue Light"/>
              </a:rPr>
              <a:t>Currently most publications associated with Studies</a:t>
            </a:r>
          </a:p>
          <a:p>
            <a:r>
              <a:rPr lang="en-US" sz="1600" dirty="0" smtClean="0">
                <a:latin typeface="Helvetica Neue Light"/>
                <a:cs typeface="Helvetica Neue Light"/>
              </a:rPr>
              <a:t>PMIDs with links or actual PDFs, but users to check publishers conditions</a:t>
            </a:r>
            <a:endParaRPr lang="en-US" sz="1600" dirty="0">
              <a:latin typeface="Helvetica Neue Light"/>
              <a:cs typeface="Helvetica Neue Light"/>
            </a:endParaRPr>
          </a:p>
        </p:txBody>
      </p:sp>
      <p:pic>
        <p:nvPicPr>
          <p:cNvPr id="5" name="Picture 4"/>
          <p:cNvPicPr>
            <a:picLocks noChangeAspect="1"/>
          </p:cNvPicPr>
          <p:nvPr/>
        </p:nvPicPr>
        <p:blipFill>
          <a:blip r:embed="rId2"/>
          <a:stretch>
            <a:fillRect/>
          </a:stretch>
        </p:blipFill>
        <p:spPr>
          <a:xfrm>
            <a:off x="2553579" y="1600200"/>
            <a:ext cx="6590421" cy="3090583"/>
          </a:xfrm>
          <a:prstGeom prst="rect">
            <a:avLst/>
          </a:prstGeom>
        </p:spPr>
      </p:pic>
      <p:sp>
        <p:nvSpPr>
          <p:cNvPr id="6" name="TextBox 5"/>
          <p:cNvSpPr txBox="1"/>
          <p:nvPr/>
        </p:nvSpPr>
        <p:spPr>
          <a:xfrm>
            <a:off x="4540687" y="4906796"/>
            <a:ext cx="4603313" cy="369332"/>
          </a:xfrm>
          <a:prstGeom prst="rect">
            <a:avLst/>
          </a:prstGeom>
          <a:noFill/>
        </p:spPr>
        <p:txBody>
          <a:bodyPr wrap="none" rtlCol="0">
            <a:spAutoFit/>
          </a:bodyPr>
          <a:lstStyle/>
          <a:p>
            <a:r>
              <a:rPr lang="en-US" dirty="0" smtClean="0">
                <a:latin typeface="Helvetica Neue Light"/>
                <a:cs typeface="Helvetica Neue Light"/>
              </a:rPr>
              <a:t>http://</a:t>
            </a:r>
            <a:r>
              <a:rPr lang="en-US" dirty="0" err="1" smtClean="0">
                <a:latin typeface="Helvetica Neue Light"/>
                <a:cs typeface="Helvetica Neue Light"/>
              </a:rPr>
              <a:t>www.sherpa.ac.uk</a:t>
            </a:r>
            <a:r>
              <a:rPr lang="en-US" dirty="0" smtClean="0">
                <a:latin typeface="Helvetica Neue Light"/>
                <a:cs typeface="Helvetica Neue Light"/>
              </a:rPr>
              <a:t>/</a:t>
            </a:r>
            <a:r>
              <a:rPr lang="en-US" dirty="0" err="1" smtClean="0">
                <a:latin typeface="Helvetica Neue Light"/>
                <a:cs typeface="Helvetica Neue Light"/>
              </a:rPr>
              <a:t>romeo</a:t>
            </a:r>
            <a:r>
              <a:rPr lang="en-US" dirty="0" smtClean="0">
                <a:latin typeface="Helvetica Neue Light"/>
                <a:cs typeface="Helvetica Neue Light"/>
              </a:rPr>
              <a:t>/</a:t>
            </a:r>
            <a:r>
              <a:rPr lang="en-US" dirty="0" err="1" smtClean="0">
                <a:latin typeface="Helvetica Neue Light"/>
                <a:cs typeface="Helvetica Neue Light"/>
              </a:rPr>
              <a:t>search.php</a:t>
            </a:r>
            <a:endParaRPr lang="en-US" dirty="0">
              <a:latin typeface="Helvetica Neue Light"/>
              <a:cs typeface="Helvetica Neue Light"/>
            </a:endParaRPr>
          </a:p>
        </p:txBody>
      </p:sp>
    </p:spTree>
    <p:extLst>
      <p:ext uri="{BB962C8B-B14F-4D97-AF65-F5344CB8AC3E}">
        <p14:creationId xmlns:p14="http://schemas.microsoft.com/office/powerpoint/2010/main" val="380579618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85006" y="1373580"/>
            <a:ext cx="6501794" cy="3328838"/>
          </a:xfrm>
          <a:prstGeom prst="rect">
            <a:avLst/>
          </a:prstGeom>
        </p:spPr>
      </p:pic>
      <p:sp>
        <p:nvSpPr>
          <p:cNvPr id="5" name="Title 4"/>
          <p:cNvSpPr>
            <a:spLocks noGrp="1"/>
          </p:cNvSpPr>
          <p:nvPr>
            <p:ph type="title"/>
          </p:nvPr>
        </p:nvSpPr>
        <p:spPr>
          <a:xfrm>
            <a:off x="457200" y="457706"/>
            <a:ext cx="8229600" cy="728478"/>
          </a:xfrm>
        </p:spPr>
        <p:txBody>
          <a:bodyPr>
            <a:normAutofit/>
          </a:bodyPr>
          <a:lstStyle/>
          <a:p>
            <a:pPr algn="l"/>
            <a:r>
              <a:rPr lang="en-US" sz="3600" i="1" dirty="0" smtClean="0">
                <a:solidFill>
                  <a:srgbClr val="800000"/>
                </a:solidFill>
                <a:latin typeface="Helvetica Neue Light"/>
                <a:cs typeface="Helvetica Neue Light"/>
              </a:rPr>
              <a:t>Digital object identifier (</a:t>
            </a:r>
            <a:r>
              <a:rPr lang="en-US" sz="3600" i="1" dirty="0" err="1" smtClean="0">
                <a:solidFill>
                  <a:srgbClr val="800000"/>
                </a:solidFill>
                <a:latin typeface="Helvetica Neue Light"/>
                <a:cs typeface="Helvetica Neue Light"/>
              </a:rPr>
              <a:t>doi</a:t>
            </a:r>
            <a:r>
              <a:rPr lang="en-US" sz="3600" i="1" dirty="0" smtClean="0">
                <a:solidFill>
                  <a:srgbClr val="800000"/>
                </a:solidFill>
                <a:latin typeface="Helvetica Neue Light"/>
                <a:cs typeface="Helvetica Neue Light"/>
              </a:rPr>
              <a:t>) generation</a:t>
            </a:r>
            <a:endParaRPr lang="en-US" sz="3600" i="1" dirty="0">
              <a:solidFill>
                <a:srgbClr val="800000"/>
              </a:solidFill>
              <a:latin typeface="Helvetica Neue Light"/>
              <a:cs typeface="Helvetica Neue Light"/>
            </a:endParaRPr>
          </a:p>
        </p:txBody>
      </p:sp>
      <p:sp>
        <p:nvSpPr>
          <p:cNvPr id="6" name="Content Placeholder 5"/>
          <p:cNvSpPr>
            <a:spLocks noGrp="1"/>
          </p:cNvSpPr>
          <p:nvPr>
            <p:ph idx="1"/>
          </p:nvPr>
        </p:nvSpPr>
        <p:spPr>
          <a:xfrm>
            <a:off x="241554" y="3169797"/>
            <a:ext cx="3616118" cy="4525963"/>
          </a:xfrm>
        </p:spPr>
        <p:txBody>
          <a:bodyPr>
            <a:normAutofit/>
          </a:bodyPr>
          <a:lstStyle/>
          <a:p>
            <a:r>
              <a:rPr lang="en-US" sz="2000" dirty="0" smtClean="0">
                <a:latin typeface="Helvetica Neue Light"/>
                <a:cs typeface="Helvetica Neue Light"/>
              </a:rPr>
              <a:t>Studies now attract a digital object identifier as well as an accession ID</a:t>
            </a:r>
          </a:p>
          <a:p>
            <a:r>
              <a:rPr lang="en-US" sz="2000" dirty="0" smtClean="0">
                <a:latin typeface="Helvetica Neue Light"/>
                <a:cs typeface="Helvetica Neue Light"/>
              </a:rPr>
              <a:t>Datasets get a sub-DOI based on the study</a:t>
            </a:r>
          </a:p>
          <a:p>
            <a:r>
              <a:rPr lang="en-US" sz="2000" dirty="0" smtClean="0">
                <a:latin typeface="Helvetica Neue Light"/>
                <a:cs typeface="Helvetica Neue Light"/>
              </a:rPr>
              <a:t>Can be used to identify data and datasets for publications etc. as supplementary data</a:t>
            </a:r>
            <a:endParaRPr lang="en-US" dirty="0"/>
          </a:p>
        </p:txBody>
      </p:sp>
      <p:pic>
        <p:nvPicPr>
          <p:cNvPr id="7" name="Picture 6"/>
          <p:cNvPicPr>
            <a:picLocks noChangeAspect="1"/>
          </p:cNvPicPr>
          <p:nvPr/>
        </p:nvPicPr>
        <p:blipFill>
          <a:blip r:embed="rId3"/>
          <a:stretch>
            <a:fillRect/>
          </a:stretch>
        </p:blipFill>
        <p:spPr>
          <a:xfrm>
            <a:off x="7234642" y="5318915"/>
            <a:ext cx="1452158" cy="1223962"/>
          </a:xfrm>
          <a:prstGeom prst="rect">
            <a:avLst/>
          </a:prstGeom>
        </p:spPr>
      </p:pic>
    </p:spTree>
    <p:extLst>
      <p:ext uri="{BB962C8B-B14F-4D97-AF65-F5344CB8AC3E}">
        <p14:creationId xmlns:p14="http://schemas.microsoft.com/office/powerpoint/2010/main" val="65363827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i="1" dirty="0" smtClean="0">
                <a:solidFill>
                  <a:srgbClr val="800000"/>
                </a:solidFill>
                <a:latin typeface="Helvetica Neue Light"/>
                <a:cs typeface="Helvetica Neue Light"/>
              </a:rPr>
              <a:t>Open Science</a:t>
            </a:r>
            <a:endParaRPr lang="en-US" sz="3600" i="1" dirty="0">
              <a:solidFill>
                <a:srgbClr val="800000"/>
              </a:solidFill>
              <a:latin typeface="Helvetica Neue Light"/>
              <a:cs typeface="Helvetica Neue Light"/>
            </a:endParaRPr>
          </a:p>
        </p:txBody>
      </p:sp>
      <p:sp>
        <p:nvSpPr>
          <p:cNvPr id="3" name="Content Placeholder 2"/>
          <p:cNvSpPr>
            <a:spLocks noGrp="1"/>
          </p:cNvSpPr>
          <p:nvPr>
            <p:ph idx="1"/>
          </p:nvPr>
        </p:nvSpPr>
        <p:spPr>
          <a:xfrm>
            <a:off x="457200" y="1600200"/>
            <a:ext cx="5422900" cy="4525963"/>
          </a:xfrm>
        </p:spPr>
        <p:txBody>
          <a:bodyPr>
            <a:normAutofit/>
          </a:bodyPr>
          <a:lstStyle/>
          <a:p>
            <a:r>
              <a:rPr lang="en-US" sz="1800" dirty="0" smtClean="0">
                <a:latin typeface="Helvetica Neue Light"/>
                <a:cs typeface="Helvetica Neue Light"/>
              </a:rPr>
              <a:t>Principles of data sharing</a:t>
            </a:r>
          </a:p>
          <a:p>
            <a:r>
              <a:rPr lang="en-US" sz="1800" dirty="0" smtClean="0">
                <a:latin typeface="Helvetica Neue Light"/>
                <a:cs typeface="Helvetica Neue Light"/>
              </a:rPr>
              <a:t>Policy developments by funders</a:t>
            </a:r>
          </a:p>
          <a:p>
            <a:r>
              <a:rPr lang="en-US" sz="1800" dirty="0">
                <a:latin typeface="Helvetica Neue Light"/>
                <a:cs typeface="Helvetica Neue Light"/>
              </a:rPr>
              <a:t>P</a:t>
            </a:r>
            <a:r>
              <a:rPr lang="en-US" sz="1800" dirty="0" smtClean="0">
                <a:latin typeface="Helvetica Neue Light"/>
                <a:cs typeface="Helvetica Neue Light"/>
              </a:rPr>
              <a:t>olicy developments by journals</a:t>
            </a:r>
          </a:p>
          <a:p>
            <a:r>
              <a:rPr lang="en-US" sz="1800" dirty="0">
                <a:latin typeface="Helvetica Neue Light"/>
                <a:cs typeface="Helvetica Neue Light"/>
              </a:rPr>
              <a:t>H</a:t>
            </a:r>
            <a:r>
              <a:rPr lang="en-US" sz="1800" dirty="0" smtClean="0">
                <a:latin typeface="Helvetica Neue Light"/>
                <a:cs typeface="Helvetica Neue Light"/>
              </a:rPr>
              <a:t>ow widespread are consistent policy developments</a:t>
            </a:r>
          </a:p>
          <a:p>
            <a:r>
              <a:rPr lang="en-US" sz="1800" dirty="0" smtClean="0">
                <a:latin typeface="Helvetica Neue Light"/>
                <a:cs typeface="Helvetica Neue Light"/>
              </a:rPr>
              <a:t>Platforms for data sharing</a:t>
            </a:r>
          </a:p>
          <a:p>
            <a:r>
              <a:rPr lang="en-US" sz="1800" dirty="0" smtClean="0">
                <a:latin typeface="Helvetica Neue Light"/>
                <a:cs typeface="Helvetica Neue Light"/>
              </a:rPr>
              <a:t>How much sharing is actually happening?</a:t>
            </a:r>
          </a:p>
          <a:p>
            <a:r>
              <a:rPr lang="en-US" sz="1800" dirty="0" smtClean="0">
                <a:latin typeface="Helvetica Neue Light"/>
                <a:cs typeface="Helvetica Neue Light"/>
              </a:rPr>
              <a:t>Barriers to data sharing</a:t>
            </a:r>
          </a:p>
          <a:p>
            <a:pPr lvl="1"/>
            <a:r>
              <a:rPr lang="en-US" sz="1800" dirty="0" smtClean="0">
                <a:latin typeface="Helvetica Neue Light"/>
                <a:cs typeface="Helvetica Neue Light"/>
              </a:rPr>
              <a:t>culture</a:t>
            </a:r>
          </a:p>
          <a:p>
            <a:pPr lvl="1"/>
            <a:r>
              <a:rPr lang="en-US" sz="1800" dirty="0" smtClean="0">
                <a:latin typeface="Helvetica Neue Light"/>
                <a:cs typeface="Helvetica Neue Light"/>
              </a:rPr>
              <a:t>enforcement of policies</a:t>
            </a:r>
          </a:p>
          <a:p>
            <a:pPr lvl="2"/>
            <a:r>
              <a:rPr lang="en-US" sz="1800" dirty="0" smtClean="0">
                <a:latin typeface="Helvetica Neue Light"/>
                <a:cs typeface="Helvetica Neue Light"/>
              </a:rPr>
              <a:t>journals</a:t>
            </a:r>
          </a:p>
          <a:p>
            <a:pPr lvl="2"/>
            <a:r>
              <a:rPr lang="en-US" sz="1800" dirty="0" smtClean="0">
                <a:latin typeface="Helvetica Neue Light"/>
                <a:cs typeface="Helvetica Neue Light"/>
              </a:rPr>
              <a:t>funders</a:t>
            </a:r>
          </a:p>
          <a:p>
            <a:pPr lvl="1"/>
            <a:r>
              <a:rPr lang="en-US" sz="1800" dirty="0" smtClean="0">
                <a:latin typeface="Helvetica Neue Light"/>
                <a:cs typeface="Helvetica Neue Light"/>
              </a:rPr>
              <a:t>cost to investigators</a:t>
            </a:r>
            <a:endParaRPr lang="en-US" sz="1800" dirty="0">
              <a:latin typeface="Helvetica Neue Light"/>
              <a:cs typeface="Helvetica Neue Light"/>
            </a:endParaRPr>
          </a:p>
          <a:p>
            <a:pPr marL="457200" lvl="1" indent="0">
              <a:buNone/>
            </a:pPr>
            <a:endParaRPr lang="en-US" sz="1800" dirty="0" smtClean="0">
              <a:latin typeface="Helvetica Neue Light"/>
              <a:cs typeface="Helvetica Neue Light"/>
            </a:endParaRPr>
          </a:p>
        </p:txBody>
      </p:sp>
      <p:pic>
        <p:nvPicPr>
          <p:cNvPr id="4" name="Picture 3" descr="05_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8600" y="1428354"/>
            <a:ext cx="3378200" cy="4697809"/>
          </a:xfrm>
          <a:prstGeom prst="rect">
            <a:avLst/>
          </a:prstGeom>
        </p:spPr>
      </p:pic>
    </p:spTree>
    <p:extLst>
      <p:ext uri="{BB962C8B-B14F-4D97-AF65-F5344CB8AC3E}">
        <p14:creationId xmlns:p14="http://schemas.microsoft.com/office/powerpoint/2010/main" val="159617924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i="1" dirty="0" smtClean="0">
                <a:solidFill>
                  <a:srgbClr val="800000"/>
                </a:solidFill>
                <a:latin typeface="Helvetica Neue Light"/>
                <a:cs typeface="Helvetica Neue Light"/>
              </a:rPr>
              <a:t>Specific goals for STORE2</a:t>
            </a:r>
            <a:endParaRPr lang="en-US" sz="3600" i="1" dirty="0">
              <a:solidFill>
                <a:srgbClr val="800000"/>
              </a:solidFill>
              <a:latin typeface="Helvetica Neue Light"/>
              <a:cs typeface="Helvetica Neue Light"/>
            </a:endParaRPr>
          </a:p>
        </p:txBody>
      </p:sp>
      <p:sp>
        <p:nvSpPr>
          <p:cNvPr id="3" name="Content Placeholder 2"/>
          <p:cNvSpPr>
            <a:spLocks noGrp="1"/>
          </p:cNvSpPr>
          <p:nvPr>
            <p:ph idx="1"/>
          </p:nvPr>
        </p:nvSpPr>
        <p:spPr/>
        <p:txBody>
          <a:bodyPr>
            <a:normAutofit fontScale="77500" lnSpcReduction="20000"/>
          </a:bodyPr>
          <a:lstStyle/>
          <a:p>
            <a:r>
              <a:rPr lang="en-US" sz="1800" dirty="0" smtClean="0">
                <a:latin typeface="Helvetica Neue Light"/>
                <a:cs typeface="Helvetica Neue Light"/>
              </a:rPr>
              <a:t>Archiving of </a:t>
            </a:r>
            <a:r>
              <a:rPr lang="en-US" sz="1800" dirty="0" err="1">
                <a:latin typeface="Helvetica Neue Light"/>
                <a:cs typeface="Helvetica Neue Light"/>
              </a:rPr>
              <a:t>D</a:t>
            </a:r>
            <a:r>
              <a:rPr lang="en-US" sz="1800" dirty="0" err="1" smtClean="0">
                <a:latin typeface="Helvetica Neue Light"/>
                <a:cs typeface="Helvetica Neue Light"/>
              </a:rPr>
              <a:t>oReMi</a:t>
            </a:r>
            <a:r>
              <a:rPr lang="en-US" sz="1800" dirty="0" smtClean="0">
                <a:latin typeface="Helvetica Neue Light"/>
                <a:cs typeface="Helvetica Neue Light"/>
              </a:rPr>
              <a:t> materials and documents</a:t>
            </a:r>
          </a:p>
          <a:p>
            <a:pPr marL="0" indent="0">
              <a:buNone/>
            </a:pPr>
            <a:endParaRPr lang="en-US" sz="1800" dirty="0" smtClean="0">
              <a:latin typeface="Helvetica Neue Light"/>
              <a:cs typeface="Helvetica Neue Light"/>
            </a:endParaRPr>
          </a:p>
          <a:p>
            <a:r>
              <a:rPr lang="en-US" sz="1800" dirty="0" smtClean="0">
                <a:latin typeface="Helvetica Neue Light"/>
                <a:cs typeface="Helvetica Neue Light"/>
              </a:rPr>
              <a:t>Develop seamless access through web services to specific key databases:</a:t>
            </a:r>
          </a:p>
          <a:p>
            <a:pPr lvl="1"/>
            <a:r>
              <a:rPr lang="en-US" sz="1800" dirty="0" smtClean="0">
                <a:latin typeface="Helvetica Neue Light"/>
                <a:cs typeface="Helvetica Neue Light"/>
              </a:rPr>
              <a:t>J-Share – NIRS database of mouse exposure experiments.</a:t>
            </a:r>
          </a:p>
          <a:p>
            <a:pPr lvl="1"/>
            <a:r>
              <a:rPr lang="en-US" sz="1800" dirty="0" smtClean="0">
                <a:latin typeface="Helvetica Neue Light"/>
                <a:cs typeface="Helvetica Neue Light"/>
              </a:rPr>
              <a:t>(Frederica) – ALLIANCE literature database for radioecology</a:t>
            </a:r>
          </a:p>
          <a:p>
            <a:pPr lvl="1"/>
            <a:r>
              <a:rPr lang="en-US" sz="1800" dirty="0" smtClean="0">
                <a:latin typeface="Helvetica Neue Light"/>
                <a:cs typeface="Helvetica Neue Light"/>
              </a:rPr>
              <a:t>ERA – European Radiobiology archive</a:t>
            </a:r>
          </a:p>
          <a:p>
            <a:pPr lvl="1"/>
            <a:r>
              <a:rPr lang="en-US" sz="1800" dirty="0" smtClean="0">
                <a:latin typeface="Helvetica Neue Light"/>
                <a:cs typeface="Helvetica Neue Light"/>
              </a:rPr>
              <a:t>JANUS - the effects of neutron and </a:t>
            </a:r>
            <a:r>
              <a:rPr lang="en-US" sz="1800" dirty="0" smtClean="0">
                <a:latin typeface="Symbol" charset="2"/>
                <a:cs typeface="Symbol" charset="2"/>
              </a:rPr>
              <a:t>g</a:t>
            </a:r>
            <a:r>
              <a:rPr lang="en-US" sz="1800" dirty="0" smtClean="0">
                <a:latin typeface="Helvetica Neue Light"/>
                <a:cs typeface="Helvetica Neue Light"/>
              </a:rPr>
              <a:t> radiation on mouse tissues </a:t>
            </a:r>
          </a:p>
          <a:p>
            <a:pPr marL="457200" lvl="1" indent="0">
              <a:buNone/>
            </a:pPr>
            <a:r>
              <a:rPr lang="en-US" sz="1800">
                <a:latin typeface="Helvetica Neue Light"/>
                <a:cs typeface="Helvetica Neue Light"/>
              </a:rPr>
              <a:t>	</a:t>
            </a:r>
            <a:r>
              <a:rPr lang="en-US" sz="1800" smtClean="0">
                <a:latin typeface="Helvetica Neue Light"/>
                <a:cs typeface="Helvetica Neue Light"/>
              </a:rPr>
              <a:t>-</a:t>
            </a:r>
            <a:r>
              <a:rPr lang="en-US" sz="1800" dirty="0" smtClean="0">
                <a:latin typeface="Helvetica Neue Light"/>
                <a:cs typeface="Helvetica Neue Light"/>
              </a:rPr>
              <a:t>Northwestern</a:t>
            </a:r>
            <a:endParaRPr lang="en-US" sz="2100" dirty="0" smtClean="0">
              <a:latin typeface="Helvetica Neue Light"/>
              <a:cs typeface="Helvetica Neue Light"/>
            </a:endParaRPr>
          </a:p>
          <a:p>
            <a:pPr marL="0" indent="0">
              <a:buNone/>
            </a:pPr>
            <a:endParaRPr lang="en-US" sz="2100" dirty="0" smtClean="0">
              <a:latin typeface="Helvetica Neue Light"/>
              <a:cs typeface="Helvetica Neue Light"/>
            </a:endParaRPr>
          </a:p>
          <a:p>
            <a:r>
              <a:rPr lang="en-US" sz="1800" dirty="0" smtClean="0">
                <a:latin typeface="Helvetica Neue Light"/>
                <a:cs typeface="Helvetica Neue Light"/>
              </a:rPr>
              <a:t>Acquire specific datasets, </a:t>
            </a:r>
            <a:r>
              <a:rPr lang="en-US" sz="1800" dirty="0" err="1" smtClean="0">
                <a:latin typeface="Helvetica Neue Light"/>
                <a:cs typeface="Helvetica Neue Light"/>
              </a:rPr>
              <a:t>eg</a:t>
            </a:r>
            <a:r>
              <a:rPr lang="en-US" sz="1800" dirty="0" smtClean="0">
                <a:latin typeface="Helvetica Neue Light"/>
                <a:cs typeface="Helvetica Neue Light"/>
              </a:rPr>
              <a:t>. SUBI, STAR, INWORKS, document archives</a:t>
            </a:r>
          </a:p>
          <a:p>
            <a:endParaRPr lang="en-US" sz="1800" dirty="0" smtClean="0">
              <a:latin typeface="Helvetica Neue Light"/>
              <a:cs typeface="Helvetica Neue Light"/>
            </a:endParaRPr>
          </a:p>
          <a:p>
            <a:r>
              <a:rPr lang="en-US" sz="1800" dirty="0" smtClean="0">
                <a:latin typeface="Helvetica Neue Light"/>
                <a:cs typeface="Helvetica Neue Light"/>
              </a:rPr>
              <a:t>Integration into formal </a:t>
            </a:r>
            <a:r>
              <a:rPr lang="en-US" sz="1800" dirty="0" err="1" smtClean="0">
                <a:latin typeface="Helvetica Neue Light"/>
                <a:cs typeface="Helvetica Neue Light"/>
              </a:rPr>
              <a:t>datasharing</a:t>
            </a:r>
            <a:r>
              <a:rPr lang="en-US" sz="1800" dirty="0" smtClean="0">
                <a:latin typeface="Helvetica Neue Light"/>
                <a:cs typeface="Helvetica Neue Light"/>
              </a:rPr>
              <a:t> networks and standards</a:t>
            </a:r>
          </a:p>
          <a:p>
            <a:pPr marL="0" indent="0">
              <a:buNone/>
            </a:pPr>
            <a:endParaRPr lang="en-US" sz="1800" dirty="0" smtClean="0">
              <a:latin typeface="Helvetica Neue Light"/>
              <a:cs typeface="Helvetica Neue Light"/>
            </a:endParaRPr>
          </a:p>
          <a:p>
            <a:r>
              <a:rPr lang="en-US" sz="1800" dirty="0" smtClean="0">
                <a:latin typeface="Helvetica Neue Light" charset="0"/>
                <a:ea typeface="ヒラギノ角ゴ ProN W3" charset="0"/>
                <a:cs typeface="Helvetica Neue Light" charset="0"/>
              </a:rPr>
              <a:t>Integration with ELIXIR databases through shared ontologies - EFO</a:t>
            </a:r>
            <a:endParaRPr lang="en-US" sz="1800" dirty="0" smtClean="0">
              <a:latin typeface="Helvetica Neue Light"/>
              <a:cs typeface="Helvetica Neue Light"/>
            </a:endParaRPr>
          </a:p>
          <a:p>
            <a:endParaRPr lang="en-US" sz="1800" dirty="0">
              <a:latin typeface="Helvetica Neue Light"/>
              <a:cs typeface="Helvetica Neue Light"/>
            </a:endParaRPr>
          </a:p>
          <a:p>
            <a:r>
              <a:rPr lang="en-US" sz="1800" dirty="0" smtClean="0">
                <a:latin typeface="Helvetica Neue Light"/>
                <a:cs typeface="Helvetica Neue Light"/>
              </a:rPr>
              <a:t>Link to CONCERT Infrastructure database</a:t>
            </a:r>
          </a:p>
          <a:p>
            <a:endParaRPr lang="en-US" sz="1800" dirty="0" smtClean="0">
              <a:latin typeface="Helvetica Neue Light"/>
              <a:cs typeface="Helvetica Neue Light"/>
            </a:endParaRPr>
          </a:p>
          <a:p>
            <a:r>
              <a:rPr lang="en-US" sz="1800" dirty="0" smtClean="0">
                <a:latin typeface="Helvetica Neue Light"/>
                <a:cs typeface="Helvetica Neue Light"/>
              </a:rPr>
              <a:t>Develop sharing platform for RENEB</a:t>
            </a:r>
          </a:p>
          <a:p>
            <a:pPr lvl="1"/>
            <a:r>
              <a:rPr lang="en-US" sz="1800" dirty="0" smtClean="0">
                <a:latin typeface="Helvetica Neue Light"/>
                <a:cs typeface="Helvetica Neue Light"/>
              </a:rPr>
              <a:t>Emergency functionality</a:t>
            </a:r>
          </a:p>
          <a:p>
            <a:pPr lvl="1"/>
            <a:r>
              <a:rPr lang="en-US" sz="1800" dirty="0" smtClean="0">
                <a:latin typeface="Helvetica Neue Light"/>
                <a:cs typeface="Helvetica Neue Light"/>
              </a:rPr>
              <a:t>Training resource</a:t>
            </a:r>
          </a:p>
          <a:p>
            <a:pPr marL="457200" lvl="1" indent="0">
              <a:buNone/>
            </a:pPr>
            <a:endParaRPr lang="en-US" sz="1800" dirty="0" smtClean="0">
              <a:latin typeface="Helvetica Neue Light"/>
              <a:cs typeface="Helvetica Neue Light"/>
            </a:endParaRPr>
          </a:p>
          <a:p>
            <a:endParaRPr lang="en-US" sz="1800" dirty="0" smtClean="0">
              <a:latin typeface="Helvetica Neue Light"/>
              <a:cs typeface="Helvetica Neue Light"/>
            </a:endParaRPr>
          </a:p>
          <a:p>
            <a:pPr marL="457200" lvl="1" indent="0">
              <a:buNone/>
            </a:pPr>
            <a:endParaRPr lang="en-US" sz="1800" dirty="0" smtClean="0">
              <a:latin typeface="Helvetica Neue Light"/>
              <a:cs typeface="Helvetica Neue Light"/>
            </a:endParaRPr>
          </a:p>
        </p:txBody>
      </p:sp>
      <p:pic>
        <p:nvPicPr>
          <p:cNvPr id="4" name="Picture 428" descr="ERA-PRO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5246" y="3860277"/>
            <a:ext cx="1119989" cy="16074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7538378" y="2851029"/>
            <a:ext cx="1605622" cy="1009248"/>
          </a:xfrm>
          <a:prstGeom prst="rect">
            <a:avLst/>
          </a:prstGeom>
        </p:spPr>
      </p:pic>
      <p:pic>
        <p:nvPicPr>
          <p:cNvPr id="7" name="Picture 6"/>
          <p:cNvPicPr>
            <a:picLocks noChangeAspect="1"/>
          </p:cNvPicPr>
          <p:nvPr/>
        </p:nvPicPr>
        <p:blipFill rotWithShape="1">
          <a:blip r:embed="rId4"/>
          <a:srcRect l="1573" r="49557" b="88551"/>
          <a:stretch/>
        </p:blipFill>
        <p:spPr>
          <a:xfrm>
            <a:off x="5663796" y="5593545"/>
            <a:ext cx="3192590" cy="532618"/>
          </a:xfrm>
          <a:prstGeom prst="rect">
            <a:avLst/>
          </a:prstGeom>
        </p:spPr>
      </p:pic>
      <p:pic>
        <p:nvPicPr>
          <p:cNvPr id="8" name="Picture 7"/>
          <p:cNvPicPr>
            <a:picLocks noChangeAspect="1"/>
          </p:cNvPicPr>
          <p:nvPr/>
        </p:nvPicPr>
        <p:blipFill>
          <a:blip r:embed="rId5"/>
          <a:stretch>
            <a:fillRect/>
          </a:stretch>
        </p:blipFill>
        <p:spPr>
          <a:xfrm>
            <a:off x="7629597" y="1600200"/>
            <a:ext cx="1265638" cy="1290951"/>
          </a:xfrm>
          <a:prstGeom prst="rect">
            <a:avLst/>
          </a:prstGeom>
        </p:spPr>
      </p:pic>
    </p:spTree>
    <p:extLst>
      <p:ext uri="{BB962C8B-B14F-4D97-AF65-F5344CB8AC3E}">
        <p14:creationId xmlns:p14="http://schemas.microsoft.com/office/powerpoint/2010/main" val="65485414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i="1" dirty="0" smtClean="0">
                <a:solidFill>
                  <a:srgbClr val="800000"/>
                </a:solidFill>
                <a:latin typeface="Helvetica Neue Light"/>
                <a:cs typeface="Helvetica Neue Light"/>
              </a:rPr>
              <a:t>Data load from SUBI</a:t>
            </a:r>
            <a:endParaRPr lang="en-US" sz="3600" i="1" dirty="0">
              <a:solidFill>
                <a:srgbClr val="800000"/>
              </a:solidFill>
              <a:latin typeface="Helvetica Neue Light"/>
              <a:cs typeface="Helvetica Neue Light"/>
            </a:endParaRPr>
          </a:p>
        </p:txBody>
      </p:sp>
      <p:sp>
        <p:nvSpPr>
          <p:cNvPr id="3" name="Content Placeholder 2"/>
          <p:cNvSpPr>
            <a:spLocks noGrp="1"/>
          </p:cNvSpPr>
          <p:nvPr>
            <p:ph sz="half" idx="1"/>
          </p:nvPr>
        </p:nvSpPr>
        <p:spPr>
          <a:xfrm>
            <a:off x="361357" y="1594858"/>
            <a:ext cx="3484334" cy="4525963"/>
          </a:xfrm>
        </p:spPr>
        <p:txBody>
          <a:bodyPr>
            <a:normAutofit/>
          </a:bodyPr>
          <a:lstStyle/>
          <a:p>
            <a:r>
              <a:rPr lang="en-US" sz="2000" dirty="0" smtClean="0">
                <a:latin typeface="Helvetica Neue Light"/>
                <a:cs typeface="Helvetica Neue Light"/>
              </a:rPr>
              <a:t>Mainly </a:t>
            </a:r>
            <a:r>
              <a:rPr lang="en-US" sz="2000" baseline="30000" dirty="0" smtClean="0">
                <a:latin typeface="Helvetica Neue Light"/>
                <a:cs typeface="Helvetica Neue Light"/>
              </a:rPr>
              <a:t>3</a:t>
            </a:r>
            <a:r>
              <a:rPr lang="en-US" sz="2000" dirty="0" smtClean="0">
                <a:latin typeface="Helvetica Neue Light"/>
                <a:cs typeface="Helvetica Neue Light"/>
              </a:rPr>
              <a:t>H and </a:t>
            </a:r>
            <a:r>
              <a:rPr lang="en-US" sz="2000" dirty="0" err="1" smtClean="0">
                <a:latin typeface="Helvetica Neue Light"/>
                <a:cs typeface="Helvetica Neue Light"/>
              </a:rPr>
              <a:t>Pu</a:t>
            </a:r>
            <a:r>
              <a:rPr lang="en-US" sz="2000" dirty="0" smtClean="0">
                <a:latin typeface="Helvetica Neue Light"/>
                <a:cs typeface="Helvetica Neue Light"/>
              </a:rPr>
              <a:t> rodent exposure and </a:t>
            </a:r>
            <a:r>
              <a:rPr lang="en-US" sz="2000" dirty="0" err="1" smtClean="0">
                <a:latin typeface="Helvetica Neue Light"/>
                <a:cs typeface="Helvetica Neue Light"/>
              </a:rPr>
              <a:t>decorporation</a:t>
            </a:r>
            <a:r>
              <a:rPr lang="en-US" sz="2000" dirty="0" smtClean="0">
                <a:latin typeface="Helvetica Neue Light"/>
                <a:cs typeface="Helvetica Neue Light"/>
              </a:rPr>
              <a:t> datasets.</a:t>
            </a:r>
            <a:endParaRPr lang="en-US" sz="2000" dirty="0">
              <a:latin typeface="Helvetica Neue Light"/>
              <a:cs typeface="Helvetica Neue Light"/>
            </a:endParaRPr>
          </a:p>
        </p:txBody>
      </p:sp>
      <p:pic>
        <p:nvPicPr>
          <p:cNvPr id="4" name="Picture 3"/>
          <p:cNvPicPr>
            <a:picLocks noChangeAspect="1"/>
          </p:cNvPicPr>
          <p:nvPr/>
        </p:nvPicPr>
        <p:blipFill rotWithShape="1">
          <a:blip r:embed="rId2"/>
          <a:srcRect l="4382" r="7790"/>
          <a:stretch/>
        </p:blipFill>
        <p:spPr>
          <a:xfrm>
            <a:off x="3845691" y="1329965"/>
            <a:ext cx="5067687" cy="4533558"/>
          </a:xfrm>
          <a:prstGeom prst="rect">
            <a:avLst/>
          </a:prstGeom>
        </p:spPr>
      </p:pic>
      <p:sp>
        <p:nvSpPr>
          <p:cNvPr id="6" name="TextBox 5"/>
          <p:cNvSpPr txBox="1"/>
          <p:nvPr/>
        </p:nvSpPr>
        <p:spPr>
          <a:xfrm>
            <a:off x="4477260" y="6042501"/>
            <a:ext cx="4436118" cy="307777"/>
          </a:xfrm>
          <a:prstGeom prst="rect">
            <a:avLst/>
          </a:prstGeom>
          <a:noFill/>
        </p:spPr>
        <p:txBody>
          <a:bodyPr wrap="none" rtlCol="0">
            <a:spAutoFit/>
          </a:bodyPr>
          <a:lstStyle/>
          <a:p>
            <a:r>
              <a:rPr lang="en-US" sz="1400" dirty="0" smtClean="0"/>
              <a:t>Nature 485, 162–163 (10 May 2012) doi:10.1038/485162a</a:t>
            </a:r>
            <a:endParaRPr lang="en-US" sz="1400" dirty="0"/>
          </a:p>
        </p:txBody>
      </p:sp>
    </p:spTree>
    <p:extLst>
      <p:ext uri="{BB962C8B-B14F-4D97-AF65-F5344CB8AC3E}">
        <p14:creationId xmlns:p14="http://schemas.microsoft.com/office/powerpoint/2010/main" val="103867920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a:xfrm>
            <a:off x="457200" y="274638"/>
            <a:ext cx="8504100" cy="1143000"/>
          </a:xfrm>
        </p:spPr>
        <p:txBody>
          <a:bodyPr>
            <a:noAutofit/>
          </a:bodyPr>
          <a:lstStyle/>
          <a:p>
            <a:pPr algn="l"/>
            <a:r>
              <a:rPr lang="en-US" sz="3600" i="1" dirty="0">
                <a:solidFill>
                  <a:srgbClr val="800000"/>
                </a:solidFill>
                <a:latin typeface="Helvetica Neue Light"/>
                <a:ea typeface="ヒラギノ角ゴ ProN W3" charset="0"/>
                <a:cs typeface="Helvetica Neue Light"/>
              </a:rPr>
              <a:t>Integration with other sharing initiatives and standards</a:t>
            </a:r>
          </a:p>
        </p:txBody>
      </p:sp>
      <p:sp>
        <p:nvSpPr>
          <p:cNvPr id="55298" name="Slide Number Placeholder 4"/>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rgbClr val="000000"/>
                </a:solidFill>
                <a:latin typeface="Calibri" charset="0"/>
                <a:ea typeface="ヒラギノ角ゴ ProN W3" charset="0"/>
                <a:cs typeface="ヒラギノ角ゴ ProN W3" charset="0"/>
                <a:sym typeface="Calibri" charset="0"/>
              </a:defRPr>
            </a:lvl1pPr>
            <a:lvl2pPr marL="742950" indent="-285750" eaLnBrk="0" hangingPunct="0">
              <a:defRPr sz="2400">
                <a:solidFill>
                  <a:srgbClr val="000000"/>
                </a:solidFill>
                <a:latin typeface="Calibri" charset="0"/>
                <a:ea typeface="ヒラギノ角ゴ ProN W3" charset="0"/>
                <a:cs typeface="ヒラギノ角ゴ ProN W3" charset="0"/>
                <a:sym typeface="Calibri" charset="0"/>
              </a:defRPr>
            </a:lvl2pPr>
            <a:lvl3pPr marL="1143000" indent="-228600" eaLnBrk="0" hangingPunct="0">
              <a:defRPr sz="2400">
                <a:solidFill>
                  <a:srgbClr val="000000"/>
                </a:solidFill>
                <a:latin typeface="Calibri" charset="0"/>
                <a:ea typeface="ヒラギノ角ゴ ProN W3" charset="0"/>
                <a:cs typeface="ヒラギノ角ゴ ProN W3" charset="0"/>
                <a:sym typeface="Calibri" charset="0"/>
              </a:defRPr>
            </a:lvl3pPr>
            <a:lvl4pPr marL="1600200" indent="-228600" eaLnBrk="0" hangingPunct="0">
              <a:defRPr sz="2400">
                <a:solidFill>
                  <a:srgbClr val="000000"/>
                </a:solidFill>
                <a:latin typeface="Calibri" charset="0"/>
                <a:ea typeface="ヒラギノ角ゴ ProN W3" charset="0"/>
                <a:cs typeface="ヒラギノ角ゴ ProN W3" charset="0"/>
                <a:sym typeface="Calibri" charset="0"/>
              </a:defRPr>
            </a:lvl4pPr>
            <a:lvl5pPr marL="2057400" indent="-228600" eaLnBrk="0" hangingPunct="0">
              <a:defRPr sz="2400">
                <a:solidFill>
                  <a:srgbClr val="000000"/>
                </a:solidFill>
                <a:latin typeface="Calibri" charset="0"/>
                <a:ea typeface="ヒラギノ角ゴ ProN W3" charset="0"/>
                <a:cs typeface="ヒラギノ角ゴ ProN W3" charset="0"/>
                <a:sym typeface="Calibri" charset="0"/>
              </a:defRPr>
            </a:lvl5pPr>
            <a:lvl6pPr marL="2514600" indent="-228600" eaLnBrk="0" fontAlgn="base" hangingPunct="0">
              <a:spcBef>
                <a:spcPct val="0"/>
              </a:spcBef>
              <a:spcAft>
                <a:spcPct val="0"/>
              </a:spcAft>
              <a:defRPr sz="2400">
                <a:solidFill>
                  <a:srgbClr val="000000"/>
                </a:solidFill>
                <a:latin typeface="Calibri" charset="0"/>
                <a:ea typeface="ヒラギノ角ゴ ProN W3" charset="0"/>
                <a:cs typeface="ヒラギノ角ゴ ProN W3" charset="0"/>
                <a:sym typeface="Calibri" charset="0"/>
              </a:defRPr>
            </a:lvl6pPr>
            <a:lvl7pPr marL="2971800" indent="-228600" eaLnBrk="0" fontAlgn="base" hangingPunct="0">
              <a:spcBef>
                <a:spcPct val="0"/>
              </a:spcBef>
              <a:spcAft>
                <a:spcPct val="0"/>
              </a:spcAft>
              <a:defRPr sz="2400">
                <a:solidFill>
                  <a:srgbClr val="000000"/>
                </a:solidFill>
                <a:latin typeface="Calibri" charset="0"/>
                <a:ea typeface="ヒラギノ角ゴ ProN W3" charset="0"/>
                <a:cs typeface="ヒラギノ角ゴ ProN W3" charset="0"/>
                <a:sym typeface="Calibri" charset="0"/>
              </a:defRPr>
            </a:lvl7pPr>
            <a:lvl8pPr marL="3429000" indent="-228600" eaLnBrk="0" fontAlgn="base" hangingPunct="0">
              <a:spcBef>
                <a:spcPct val="0"/>
              </a:spcBef>
              <a:spcAft>
                <a:spcPct val="0"/>
              </a:spcAft>
              <a:defRPr sz="2400">
                <a:solidFill>
                  <a:srgbClr val="000000"/>
                </a:solidFill>
                <a:latin typeface="Calibri" charset="0"/>
                <a:ea typeface="ヒラギノ角ゴ ProN W3" charset="0"/>
                <a:cs typeface="ヒラギノ角ゴ ProN W3" charset="0"/>
                <a:sym typeface="Calibri" charset="0"/>
              </a:defRPr>
            </a:lvl8pPr>
            <a:lvl9pPr marL="3886200" indent="-228600" eaLnBrk="0" fontAlgn="base" hangingPunct="0">
              <a:spcBef>
                <a:spcPct val="0"/>
              </a:spcBef>
              <a:spcAft>
                <a:spcPct val="0"/>
              </a:spcAft>
              <a:defRPr sz="2400">
                <a:solidFill>
                  <a:srgbClr val="000000"/>
                </a:solidFill>
                <a:latin typeface="Calibri" charset="0"/>
                <a:ea typeface="ヒラギノ角ゴ ProN W3" charset="0"/>
                <a:cs typeface="ヒラギノ角ゴ ProN W3" charset="0"/>
                <a:sym typeface="Calibri" charset="0"/>
              </a:defRPr>
            </a:lvl9pPr>
          </a:lstStyle>
          <a:p>
            <a:pPr eaLnBrk="1" hangingPunct="1"/>
            <a:fld id="{3BCF3BC5-C2E9-9E4A-AC6D-25CEB423F5D3}" type="slidenum">
              <a:rPr lang="en-US" sz="1200">
                <a:solidFill>
                  <a:srgbClr val="878787"/>
                </a:solidFill>
                <a:cs typeface="Calibri" charset="0"/>
              </a:rPr>
              <a:pPr eaLnBrk="1" hangingPunct="1"/>
              <a:t>32</a:t>
            </a:fld>
            <a:endParaRPr lang="en-US" sz="1200">
              <a:solidFill>
                <a:srgbClr val="878787"/>
              </a:solidFill>
              <a:cs typeface="Calibri" charset="0"/>
            </a:endParaRPr>
          </a:p>
        </p:txBody>
      </p:sp>
      <p:pic>
        <p:nvPicPr>
          <p:cNvPr id="5529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452563"/>
            <a:ext cx="7235825" cy="540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0008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a:xfrm>
            <a:off x="457200" y="274638"/>
            <a:ext cx="8456178" cy="1007399"/>
          </a:xfrm>
        </p:spPr>
        <p:txBody>
          <a:bodyPr>
            <a:normAutofit/>
          </a:bodyPr>
          <a:lstStyle/>
          <a:p>
            <a:pPr algn="l"/>
            <a:r>
              <a:rPr lang="en-US" sz="3600" i="1" dirty="0">
                <a:solidFill>
                  <a:srgbClr val="800000"/>
                </a:solidFill>
                <a:latin typeface="Helvetica Neue Light"/>
                <a:ea typeface="ヒラギノ角ゴ ProN W3" charset="0"/>
                <a:cs typeface="Helvetica Neue Light"/>
              </a:rPr>
              <a:t>Integration with other sharing initiatives</a:t>
            </a:r>
          </a:p>
        </p:txBody>
      </p:sp>
      <p:sp>
        <p:nvSpPr>
          <p:cNvPr id="53250" name="Slide Number Placeholder 4"/>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rgbClr val="000000"/>
                </a:solidFill>
                <a:latin typeface="Calibri" charset="0"/>
                <a:ea typeface="ヒラギノ角ゴ ProN W3" charset="0"/>
                <a:cs typeface="ヒラギノ角ゴ ProN W3" charset="0"/>
                <a:sym typeface="Calibri" charset="0"/>
              </a:defRPr>
            </a:lvl1pPr>
            <a:lvl2pPr marL="742950" indent="-285750" eaLnBrk="0" hangingPunct="0">
              <a:defRPr sz="2400">
                <a:solidFill>
                  <a:srgbClr val="000000"/>
                </a:solidFill>
                <a:latin typeface="Calibri" charset="0"/>
                <a:ea typeface="ヒラギノ角ゴ ProN W3" charset="0"/>
                <a:cs typeface="ヒラギノ角ゴ ProN W3" charset="0"/>
                <a:sym typeface="Calibri" charset="0"/>
              </a:defRPr>
            </a:lvl2pPr>
            <a:lvl3pPr marL="1143000" indent="-228600" eaLnBrk="0" hangingPunct="0">
              <a:defRPr sz="2400">
                <a:solidFill>
                  <a:srgbClr val="000000"/>
                </a:solidFill>
                <a:latin typeface="Calibri" charset="0"/>
                <a:ea typeface="ヒラギノ角ゴ ProN W3" charset="0"/>
                <a:cs typeface="ヒラギノ角ゴ ProN W3" charset="0"/>
                <a:sym typeface="Calibri" charset="0"/>
              </a:defRPr>
            </a:lvl3pPr>
            <a:lvl4pPr marL="1600200" indent="-228600" eaLnBrk="0" hangingPunct="0">
              <a:defRPr sz="2400">
                <a:solidFill>
                  <a:srgbClr val="000000"/>
                </a:solidFill>
                <a:latin typeface="Calibri" charset="0"/>
                <a:ea typeface="ヒラギノ角ゴ ProN W3" charset="0"/>
                <a:cs typeface="ヒラギノ角ゴ ProN W3" charset="0"/>
                <a:sym typeface="Calibri" charset="0"/>
              </a:defRPr>
            </a:lvl4pPr>
            <a:lvl5pPr marL="2057400" indent="-228600" eaLnBrk="0" hangingPunct="0">
              <a:defRPr sz="2400">
                <a:solidFill>
                  <a:srgbClr val="000000"/>
                </a:solidFill>
                <a:latin typeface="Calibri" charset="0"/>
                <a:ea typeface="ヒラギノ角ゴ ProN W3" charset="0"/>
                <a:cs typeface="ヒラギノ角ゴ ProN W3" charset="0"/>
                <a:sym typeface="Calibri" charset="0"/>
              </a:defRPr>
            </a:lvl5pPr>
            <a:lvl6pPr marL="2514600" indent="-228600" eaLnBrk="0" fontAlgn="base" hangingPunct="0">
              <a:spcBef>
                <a:spcPct val="0"/>
              </a:spcBef>
              <a:spcAft>
                <a:spcPct val="0"/>
              </a:spcAft>
              <a:defRPr sz="2400">
                <a:solidFill>
                  <a:srgbClr val="000000"/>
                </a:solidFill>
                <a:latin typeface="Calibri" charset="0"/>
                <a:ea typeface="ヒラギノ角ゴ ProN W3" charset="0"/>
                <a:cs typeface="ヒラギノ角ゴ ProN W3" charset="0"/>
                <a:sym typeface="Calibri" charset="0"/>
              </a:defRPr>
            </a:lvl6pPr>
            <a:lvl7pPr marL="2971800" indent="-228600" eaLnBrk="0" fontAlgn="base" hangingPunct="0">
              <a:spcBef>
                <a:spcPct val="0"/>
              </a:spcBef>
              <a:spcAft>
                <a:spcPct val="0"/>
              </a:spcAft>
              <a:defRPr sz="2400">
                <a:solidFill>
                  <a:srgbClr val="000000"/>
                </a:solidFill>
                <a:latin typeface="Calibri" charset="0"/>
                <a:ea typeface="ヒラギノ角ゴ ProN W3" charset="0"/>
                <a:cs typeface="ヒラギノ角ゴ ProN W3" charset="0"/>
                <a:sym typeface="Calibri" charset="0"/>
              </a:defRPr>
            </a:lvl7pPr>
            <a:lvl8pPr marL="3429000" indent="-228600" eaLnBrk="0" fontAlgn="base" hangingPunct="0">
              <a:spcBef>
                <a:spcPct val="0"/>
              </a:spcBef>
              <a:spcAft>
                <a:spcPct val="0"/>
              </a:spcAft>
              <a:defRPr sz="2400">
                <a:solidFill>
                  <a:srgbClr val="000000"/>
                </a:solidFill>
                <a:latin typeface="Calibri" charset="0"/>
                <a:ea typeface="ヒラギノ角ゴ ProN W3" charset="0"/>
                <a:cs typeface="ヒラギノ角ゴ ProN W3" charset="0"/>
                <a:sym typeface="Calibri" charset="0"/>
              </a:defRPr>
            </a:lvl8pPr>
            <a:lvl9pPr marL="3886200" indent="-228600" eaLnBrk="0" fontAlgn="base" hangingPunct="0">
              <a:spcBef>
                <a:spcPct val="0"/>
              </a:spcBef>
              <a:spcAft>
                <a:spcPct val="0"/>
              </a:spcAft>
              <a:defRPr sz="2400">
                <a:solidFill>
                  <a:srgbClr val="000000"/>
                </a:solidFill>
                <a:latin typeface="Calibri" charset="0"/>
                <a:ea typeface="ヒラギノ角ゴ ProN W3" charset="0"/>
                <a:cs typeface="ヒラギノ角ゴ ProN W3" charset="0"/>
                <a:sym typeface="Calibri" charset="0"/>
              </a:defRPr>
            </a:lvl9pPr>
          </a:lstStyle>
          <a:p>
            <a:pPr eaLnBrk="1" hangingPunct="1"/>
            <a:fld id="{F16F537F-4B3D-0841-80F8-5637069F1424}" type="slidenum">
              <a:rPr lang="en-US" sz="1200">
                <a:solidFill>
                  <a:srgbClr val="878787"/>
                </a:solidFill>
                <a:cs typeface="Calibri" charset="0"/>
              </a:rPr>
              <a:pPr eaLnBrk="1" hangingPunct="1"/>
              <a:t>33</a:t>
            </a:fld>
            <a:endParaRPr lang="en-US" sz="1200">
              <a:solidFill>
                <a:srgbClr val="878787"/>
              </a:solidFill>
              <a:cs typeface="Calibri" charset="0"/>
            </a:endParaRPr>
          </a:p>
        </p:txBody>
      </p:sp>
      <p:pic>
        <p:nvPicPr>
          <p:cNvPr id="5325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557338"/>
            <a:ext cx="6946900" cy="487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1097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p:txBody>
          <a:bodyPr>
            <a:normAutofit/>
          </a:bodyPr>
          <a:lstStyle/>
          <a:p>
            <a:pPr algn="l"/>
            <a:r>
              <a:rPr lang="en-US" sz="3600" i="1" dirty="0">
                <a:solidFill>
                  <a:srgbClr val="800000"/>
                </a:solidFill>
                <a:latin typeface="Helvetica Neue Light"/>
                <a:ea typeface="ヒラギノ角ゴ ProN W3" charset="0"/>
                <a:cs typeface="Helvetica Neue Light"/>
              </a:rPr>
              <a:t>Integration with other sharing initiatives</a:t>
            </a:r>
          </a:p>
        </p:txBody>
      </p:sp>
      <p:pic>
        <p:nvPicPr>
          <p:cNvPr id="2" name="Picture 1"/>
          <p:cNvPicPr>
            <a:picLocks noChangeAspect="1"/>
          </p:cNvPicPr>
          <p:nvPr/>
        </p:nvPicPr>
        <p:blipFill>
          <a:blip r:embed="rId2"/>
          <a:stretch>
            <a:fillRect/>
          </a:stretch>
        </p:blipFill>
        <p:spPr>
          <a:xfrm>
            <a:off x="194614" y="1879601"/>
            <a:ext cx="8733485" cy="31115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1584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11" name="Rectangle 10"/>
          <p:cNvSpPr/>
          <p:nvPr/>
        </p:nvSpPr>
        <p:spPr>
          <a:xfrm>
            <a:off x="6644724" y="0"/>
            <a:ext cx="2499276" cy="6858000"/>
          </a:xfrm>
          <a:prstGeom prst="rect">
            <a:avLst/>
          </a:prstGeom>
          <a:solidFill>
            <a:srgbClr val="3B56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0"/>
            <a:ext cx="2499276" cy="6858000"/>
          </a:xfrm>
          <a:prstGeom prst="rect">
            <a:avLst/>
          </a:prstGeom>
          <a:solidFill>
            <a:srgbClr val="3B56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C7cLEmnWwAAMUCJ.png_lar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500" y="0"/>
            <a:ext cx="6644724" cy="6858000"/>
          </a:xfrm>
          <a:prstGeom prst="rect">
            <a:avLst/>
          </a:prstGeom>
        </p:spPr>
      </p:pic>
      <p:sp>
        <p:nvSpPr>
          <p:cNvPr id="13" name="Oval 12"/>
          <p:cNvSpPr/>
          <p:nvPr/>
        </p:nvSpPr>
        <p:spPr>
          <a:xfrm>
            <a:off x="2832100" y="719138"/>
            <a:ext cx="1524000" cy="838200"/>
          </a:xfrm>
          <a:prstGeom prst="ellipse">
            <a:avLst/>
          </a:prstGeom>
          <a:noFill/>
          <a:ln w="28575"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7"/>
          <p:cNvGrpSpPr/>
          <p:nvPr/>
        </p:nvGrpSpPr>
        <p:grpSpPr>
          <a:xfrm>
            <a:off x="1460500" y="719138"/>
            <a:ext cx="1644650" cy="1828800"/>
            <a:chOff x="1460500" y="719138"/>
            <a:chExt cx="1644650" cy="1828800"/>
          </a:xfrm>
        </p:grpSpPr>
        <p:sp>
          <p:nvSpPr>
            <p:cNvPr id="15" name="Oval 14"/>
            <p:cNvSpPr/>
            <p:nvPr/>
          </p:nvSpPr>
          <p:spPr>
            <a:xfrm>
              <a:off x="1460500" y="1709738"/>
              <a:ext cx="1524000" cy="838200"/>
            </a:xfrm>
            <a:prstGeom prst="ellipse">
              <a:avLst/>
            </a:prstGeom>
            <a:noFill/>
            <a:ln w="28575"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Bent Arrow 16"/>
            <p:cNvSpPr/>
            <p:nvPr/>
          </p:nvSpPr>
          <p:spPr>
            <a:xfrm>
              <a:off x="2101850" y="719138"/>
              <a:ext cx="1003300" cy="990600"/>
            </a:xfrm>
            <a:prstGeom prst="bentArrow">
              <a:avLst/>
            </a:prstGeom>
            <a:solidFill>
              <a:schemeClr val="accent6">
                <a:lumMod val="75000"/>
                <a:alpha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22" name="Group 21"/>
          <p:cNvGrpSpPr/>
          <p:nvPr/>
        </p:nvGrpSpPr>
        <p:grpSpPr>
          <a:xfrm>
            <a:off x="1149350" y="622300"/>
            <a:ext cx="1955800" cy="3627438"/>
            <a:chOff x="1079500" y="622300"/>
            <a:chExt cx="1955800" cy="3627438"/>
          </a:xfrm>
        </p:grpSpPr>
        <p:sp>
          <p:nvSpPr>
            <p:cNvPr id="20" name="Oval 19"/>
            <p:cNvSpPr/>
            <p:nvPr/>
          </p:nvSpPr>
          <p:spPr>
            <a:xfrm>
              <a:off x="1079500" y="3411538"/>
              <a:ext cx="1524000" cy="838200"/>
            </a:xfrm>
            <a:prstGeom prst="ellipse">
              <a:avLst/>
            </a:prstGeom>
            <a:noFill/>
            <a:ln w="28575" cmpd="sng">
              <a:solidFill>
                <a:srgbClr val="E23F1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Bent Arrow 20"/>
            <p:cNvSpPr/>
            <p:nvPr/>
          </p:nvSpPr>
          <p:spPr>
            <a:xfrm>
              <a:off x="1651000" y="622300"/>
              <a:ext cx="1384300" cy="2789238"/>
            </a:xfrm>
            <a:prstGeom prst="bentArrow">
              <a:avLst/>
            </a:prstGeom>
            <a:solidFill>
              <a:srgbClr val="E23F1B">
                <a:alpha val="54000"/>
              </a:srgbClr>
            </a:solidFill>
            <a:ln>
              <a:solidFill>
                <a:srgbClr val="E23F1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14" name="Group 13"/>
          <p:cNvGrpSpPr/>
          <p:nvPr/>
        </p:nvGrpSpPr>
        <p:grpSpPr>
          <a:xfrm flipH="1">
            <a:off x="4356100" y="909638"/>
            <a:ext cx="1894922" cy="5456238"/>
            <a:chOff x="1079500" y="622300"/>
            <a:chExt cx="1955800" cy="3627438"/>
          </a:xfrm>
        </p:grpSpPr>
        <p:sp>
          <p:nvSpPr>
            <p:cNvPr id="16" name="Oval 15"/>
            <p:cNvSpPr/>
            <p:nvPr/>
          </p:nvSpPr>
          <p:spPr>
            <a:xfrm>
              <a:off x="1079500" y="3411538"/>
              <a:ext cx="1524000" cy="838200"/>
            </a:xfrm>
            <a:prstGeom prst="ellipse">
              <a:avLst/>
            </a:prstGeom>
            <a:noFill/>
            <a:ln w="28575" cmpd="sng">
              <a:solidFill>
                <a:srgbClr val="E23F1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Bent Arrow 18"/>
            <p:cNvSpPr/>
            <p:nvPr/>
          </p:nvSpPr>
          <p:spPr>
            <a:xfrm>
              <a:off x="1651000" y="622300"/>
              <a:ext cx="1384300" cy="2789238"/>
            </a:xfrm>
            <a:prstGeom prst="bentArrow">
              <a:avLst/>
            </a:prstGeom>
            <a:solidFill>
              <a:srgbClr val="E23F1B">
                <a:alpha val="54000"/>
              </a:srgbClr>
            </a:solidFill>
            <a:ln>
              <a:solidFill>
                <a:srgbClr val="E23F1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3210225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l"/>
            <a:r>
              <a:rPr lang="en-US" i="1" dirty="0" smtClean="0">
                <a:solidFill>
                  <a:srgbClr val="800000"/>
                </a:solidFill>
                <a:latin typeface="Helvetica Neue Light"/>
                <a:cs typeface="Helvetica Neue Light"/>
              </a:rPr>
              <a:t>Culture and training</a:t>
            </a:r>
            <a:endParaRPr lang="en-US" i="1" dirty="0">
              <a:solidFill>
                <a:srgbClr val="800000"/>
              </a:solidFill>
              <a:latin typeface="Helvetica Neue Light"/>
              <a:cs typeface="Helvetica Neue Light"/>
            </a:endParaRPr>
          </a:p>
        </p:txBody>
      </p:sp>
    </p:spTree>
    <p:extLst>
      <p:ext uri="{BB962C8B-B14F-4D97-AF65-F5344CB8AC3E}">
        <p14:creationId xmlns:p14="http://schemas.microsoft.com/office/powerpoint/2010/main" val="399856222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p:txBody>
          <a:bodyPr rIns="132080">
            <a:normAutofit fontScale="90000"/>
          </a:bodyPr>
          <a:lstStyle/>
          <a:p>
            <a:pPr algn="l" eaLnBrk="1" hangingPunct="1"/>
            <a:r>
              <a:rPr lang="en-US" sz="4000" i="1" dirty="0" smtClean="0">
                <a:solidFill>
                  <a:srgbClr val="800000"/>
                </a:solidFill>
                <a:latin typeface="Helvetica Neue Light" charset="0"/>
                <a:ea typeface="ヒラギノ角ゴ ProN W3" charset="0"/>
                <a:cs typeface="Helvetica Neue Light" charset="0"/>
              </a:rPr>
              <a:t>Why are databases and resources </a:t>
            </a:r>
            <a:r>
              <a:rPr lang="en-US" sz="4000" dirty="0" smtClean="0">
                <a:latin typeface="Helvetica Neue Light" charset="0"/>
                <a:ea typeface="ヒラギノ角ゴ ProN W3" charset="0"/>
                <a:cs typeface="Helvetica Neue Light" charset="0"/>
              </a:rPr>
              <a:t>underused?</a:t>
            </a:r>
            <a:endParaRPr lang="en-US" sz="4000" dirty="0">
              <a:latin typeface="Helvetica Neue Light" charset="0"/>
              <a:ea typeface="ヒラギノ角ゴ ProN W3" charset="0"/>
              <a:cs typeface="Helvetica Neue Light" charset="0"/>
            </a:endParaRPr>
          </a:p>
        </p:txBody>
      </p:sp>
      <p:pic>
        <p:nvPicPr>
          <p:cNvPr id="15363" name="Picture 2" descr="15.jpg"/>
          <p:cNvPicPr>
            <a:picLocks noChangeAspect="1"/>
          </p:cNvPicPr>
          <p:nvPr/>
        </p:nvPicPr>
        <p:blipFill>
          <a:blip r:embed="rId2">
            <a:extLst>
              <a:ext uri="{28A0092B-C50C-407E-A947-70E740481C1C}">
                <a14:useLocalDpi xmlns:a14="http://schemas.microsoft.com/office/drawing/2010/main" val="0"/>
              </a:ext>
            </a:extLst>
          </a:blip>
          <a:srcRect b="8990"/>
          <a:stretch>
            <a:fillRect/>
          </a:stretch>
        </p:blipFill>
        <p:spPr bwMode="auto">
          <a:xfrm>
            <a:off x="4470400" y="765175"/>
            <a:ext cx="46736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stretch>
            <a:fillRect/>
          </a:stretch>
        </p:blipFill>
        <p:spPr>
          <a:xfrm>
            <a:off x="183015" y="274638"/>
            <a:ext cx="4287385" cy="4902200"/>
          </a:xfrm>
          <a:prstGeom prst="rect">
            <a:avLst/>
          </a:prstGeom>
        </p:spPr>
      </p:pic>
      <p:pic>
        <p:nvPicPr>
          <p:cNvPr id="8" name="Picture 7"/>
          <p:cNvPicPr>
            <a:picLocks noChangeAspect="1"/>
          </p:cNvPicPr>
          <p:nvPr/>
        </p:nvPicPr>
        <p:blipFill>
          <a:blip r:embed="rId4"/>
          <a:stretch>
            <a:fillRect/>
          </a:stretch>
        </p:blipFill>
        <p:spPr>
          <a:xfrm>
            <a:off x="3110627" y="1316038"/>
            <a:ext cx="5650976" cy="5765800"/>
          </a:xfrm>
          <a:prstGeom prst="rect">
            <a:avLst/>
          </a:prstGeom>
        </p:spPr>
      </p:pic>
    </p:spTree>
    <p:extLst>
      <p:ext uri="{BB962C8B-B14F-4D97-AF65-F5344CB8AC3E}">
        <p14:creationId xmlns:p14="http://schemas.microsoft.com/office/powerpoint/2010/main" val="292703789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What-Meme.jp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879600" y="561548"/>
            <a:ext cx="5261168" cy="2284408"/>
          </a:xfrm>
          <a:prstGeom prst="rect">
            <a:avLst/>
          </a:prstGeom>
        </p:spPr>
      </p:pic>
      <p:sp>
        <p:nvSpPr>
          <p:cNvPr id="3" name="TextBox 2"/>
          <p:cNvSpPr txBox="1"/>
          <p:nvPr/>
        </p:nvSpPr>
        <p:spPr>
          <a:xfrm>
            <a:off x="6959600" y="6292334"/>
            <a:ext cx="1826141" cy="369332"/>
          </a:xfrm>
          <a:prstGeom prst="rect">
            <a:avLst/>
          </a:prstGeom>
          <a:noFill/>
        </p:spPr>
        <p:txBody>
          <a:bodyPr wrap="none" rtlCol="0">
            <a:spAutoFit/>
          </a:bodyPr>
          <a:lstStyle/>
          <a:p>
            <a:r>
              <a:rPr lang="en-US" dirty="0" smtClean="0"/>
              <a:t>Florian </a:t>
            </a:r>
            <a:r>
              <a:rPr lang="en-US" dirty="0" err="1" smtClean="0"/>
              <a:t>Markovitz</a:t>
            </a:r>
            <a:endParaRPr lang="en-US" dirty="0"/>
          </a:p>
        </p:txBody>
      </p:sp>
    </p:spTree>
    <p:extLst>
      <p:ext uri="{BB962C8B-B14F-4D97-AF65-F5344CB8AC3E}">
        <p14:creationId xmlns:p14="http://schemas.microsoft.com/office/powerpoint/2010/main" val="4238399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5960" y="411541"/>
            <a:ext cx="4320480" cy="1323439"/>
          </a:xfrm>
          <a:prstGeom prst="rect">
            <a:avLst/>
          </a:prstGeom>
          <a:solidFill>
            <a:srgbClr val="E23F1B">
              <a:alpha val="49000"/>
            </a:srgbClr>
          </a:solidFill>
        </p:spPr>
        <p:txBody>
          <a:bodyPr wrap="square" rtlCol="0">
            <a:spAutoFit/>
          </a:bodyPr>
          <a:lstStyle/>
          <a:p>
            <a:pPr algn="ctr"/>
            <a:r>
              <a:rPr lang="en-US" sz="4000" dirty="0" smtClean="0">
                <a:latin typeface="Helvetica Neue Light"/>
                <a:cs typeface="Helvetica Neue Light"/>
              </a:rPr>
              <a:t>“It’s only the result that matters!”</a:t>
            </a:r>
            <a:endParaRPr lang="en-US" sz="4000" dirty="0">
              <a:latin typeface="Helvetica Neue Light"/>
              <a:cs typeface="Helvetica Neue Light"/>
            </a:endParaRPr>
          </a:p>
        </p:txBody>
      </p:sp>
      <p:sp>
        <p:nvSpPr>
          <p:cNvPr id="3" name="TextBox 2"/>
          <p:cNvSpPr txBox="1"/>
          <p:nvPr/>
        </p:nvSpPr>
        <p:spPr>
          <a:xfrm>
            <a:off x="1804639" y="1595280"/>
            <a:ext cx="5231161" cy="1200329"/>
          </a:xfrm>
          <a:prstGeom prst="rect">
            <a:avLst/>
          </a:prstGeom>
          <a:solidFill>
            <a:srgbClr val="E23F1B">
              <a:alpha val="60000"/>
            </a:srgbClr>
          </a:solidFill>
        </p:spPr>
        <p:txBody>
          <a:bodyPr wrap="square" rtlCol="0">
            <a:spAutoFit/>
          </a:bodyPr>
          <a:lstStyle/>
          <a:p>
            <a:r>
              <a:rPr lang="en-US" sz="3600" dirty="0" smtClean="0">
                <a:latin typeface="Helvetica Neue Light"/>
                <a:cs typeface="Helvetica Neue Light"/>
              </a:rPr>
              <a:t>“I’d rather do real science </a:t>
            </a:r>
          </a:p>
          <a:p>
            <a:r>
              <a:rPr lang="en-US" sz="3600" dirty="0" smtClean="0">
                <a:latin typeface="Helvetica Neue Light"/>
                <a:cs typeface="Helvetica Neue Light"/>
              </a:rPr>
              <a:t>than tidy up my data”</a:t>
            </a:r>
            <a:endParaRPr lang="en-US" sz="3600" dirty="0">
              <a:latin typeface="Helvetica Neue Light"/>
              <a:cs typeface="Helvetica Neue Light"/>
            </a:endParaRPr>
          </a:p>
        </p:txBody>
      </p:sp>
      <p:sp>
        <p:nvSpPr>
          <p:cNvPr id="5" name="TextBox 4"/>
          <p:cNvSpPr txBox="1"/>
          <p:nvPr/>
        </p:nvSpPr>
        <p:spPr>
          <a:xfrm>
            <a:off x="370102" y="2706709"/>
            <a:ext cx="8443698" cy="1077218"/>
          </a:xfrm>
          <a:prstGeom prst="rect">
            <a:avLst/>
          </a:prstGeom>
          <a:solidFill>
            <a:srgbClr val="E23F1B">
              <a:alpha val="77000"/>
            </a:srgbClr>
          </a:solidFill>
        </p:spPr>
        <p:txBody>
          <a:bodyPr wrap="square" rtlCol="0">
            <a:spAutoFit/>
          </a:bodyPr>
          <a:lstStyle/>
          <a:p>
            <a:r>
              <a:rPr lang="en-US" sz="2400" dirty="0" smtClean="0">
                <a:latin typeface="Helvetica Neue Light"/>
                <a:cs typeface="Helvetica Neue Light"/>
              </a:rPr>
              <a:t>“</a:t>
            </a:r>
            <a:r>
              <a:rPr lang="en-US" sz="2000" dirty="0" smtClean="0">
                <a:latin typeface="Helvetica Neue Light"/>
                <a:cs typeface="Helvetica Neue Light"/>
              </a:rPr>
              <a:t>Sounds alright, but my code and data are spread over so many hard drives and directories that it would just be too much work to collect them all in one place”</a:t>
            </a:r>
            <a:endParaRPr lang="en-US" sz="2000" dirty="0">
              <a:latin typeface="Helvetica Neue Light"/>
              <a:cs typeface="Helvetica Neue Light"/>
            </a:endParaRPr>
          </a:p>
        </p:txBody>
      </p:sp>
      <p:sp>
        <p:nvSpPr>
          <p:cNvPr id="6" name="TextBox 5"/>
          <p:cNvSpPr txBox="1"/>
          <p:nvPr/>
        </p:nvSpPr>
        <p:spPr>
          <a:xfrm>
            <a:off x="370102" y="4879422"/>
            <a:ext cx="6927693" cy="1261884"/>
          </a:xfrm>
          <a:prstGeom prst="rect">
            <a:avLst/>
          </a:prstGeom>
          <a:solidFill>
            <a:srgbClr val="E23F1B"/>
          </a:solidFill>
        </p:spPr>
        <p:txBody>
          <a:bodyPr wrap="square" rtlCol="0">
            <a:spAutoFit/>
          </a:bodyPr>
          <a:lstStyle/>
          <a:p>
            <a:r>
              <a:rPr lang="en-US" sz="4800" dirty="0" smtClean="0">
                <a:latin typeface="Helvetica Neue Light"/>
                <a:cs typeface="Helvetica Neue Light"/>
              </a:rPr>
              <a:t>“</a:t>
            </a:r>
            <a:r>
              <a:rPr lang="en-US" sz="2800" dirty="0" smtClean="0">
                <a:latin typeface="Helvetica Neue Light"/>
                <a:cs typeface="Helvetica Neue Light"/>
              </a:rPr>
              <a:t>We can always sort out the code and data </a:t>
            </a:r>
          </a:p>
          <a:p>
            <a:r>
              <a:rPr lang="en-US" sz="2800" b="1" dirty="0" smtClean="0">
                <a:latin typeface="Helvetica Neue Light"/>
                <a:cs typeface="Helvetica Neue Light"/>
              </a:rPr>
              <a:t>after submission</a:t>
            </a:r>
            <a:r>
              <a:rPr lang="en-US" sz="2800" dirty="0" smtClean="0">
                <a:latin typeface="Helvetica Neue Light"/>
                <a:cs typeface="Helvetica Neue Light"/>
              </a:rPr>
              <a:t>”</a:t>
            </a:r>
            <a:endParaRPr lang="en-US" sz="2800" dirty="0">
              <a:latin typeface="Helvetica Neue Light"/>
              <a:cs typeface="Helvetica Neue Light"/>
            </a:endParaRPr>
          </a:p>
        </p:txBody>
      </p:sp>
      <p:sp>
        <p:nvSpPr>
          <p:cNvPr id="4" name="TextBox 3"/>
          <p:cNvSpPr txBox="1"/>
          <p:nvPr/>
        </p:nvSpPr>
        <p:spPr>
          <a:xfrm>
            <a:off x="2086827" y="3624404"/>
            <a:ext cx="6650773" cy="1077218"/>
          </a:xfrm>
          <a:prstGeom prst="rect">
            <a:avLst/>
          </a:prstGeom>
          <a:solidFill>
            <a:srgbClr val="E23F1B"/>
          </a:solidFill>
        </p:spPr>
        <p:txBody>
          <a:bodyPr wrap="square" rtlCol="0">
            <a:spAutoFit/>
          </a:bodyPr>
          <a:lstStyle/>
          <a:p>
            <a:r>
              <a:rPr lang="en-US" sz="3200" dirty="0" smtClean="0">
                <a:latin typeface="Helvetica Neue Light"/>
                <a:cs typeface="Helvetica Neue Light"/>
              </a:rPr>
              <a:t>“Mind your own business!</a:t>
            </a:r>
          </a:p>
          <a:p>
            <a:r>
              <a:rPr lang="en-US" sz="3200" dirty="0" smtClean="0">
                <a:latin typeface="Helvetica Neue Light"/>
                <a:cs typeface="Helvetica Neue Light"/>
              </a:rPr>
              <a:t>I document my data the way I want!”</a:t>
            </a:r>
            <a:endParaRPr lang="en-US" sz="3200" dirty="0">
              <a:latin typeface="Helvetica Neue Light"/>
              <a:cs typeface="Helvetica Neue Light"/>
            </a:endParaRPr>
          </a:p>
        </p:txBody>
      </p:sp>
      <p:sp>
        <p:nvSpPr>
          <p:cNvPr id="7" name="TextBox 6"/>
          <p:cNvSpPr txBox="1"/>
          <p:nvPr/>
        </p:nvSpPr>
        <p:spPr>
          <a:xfrm>
            <a:off x="2765129" y="1021310"/>
            <a:ext cx="6048671" cy="954107"/>
          </a:xfrm>
          <a:prstGeom prst="rect">
            <a:avLst/>
          </a:prstGeom>
          <a:solidFill>
            <a:srgbClr val="E23F1B"/>
          </a:solidFill>
        </p:spPr>
        <p:txBody>
          <a:bodyPr wrap="square" rtlCol="0">
            <a:spAutoFit/>
          </a:bodyPr>
          <a:lstStyle/>
          <a:p>
            <a:pPr algn="ctr"/>
            <a:r>
              <a:rPr lang="en-US" sz="2800" dirty="0" smtClean="0">
                <a:latin typeface="Helvetica Neue Light"/>
                <a:cs typeface="Helvetica Neue Light"/>
              </a:rPr>
              <a:t>“My field is very competitive </a:t>
            </a:r>
          </a:p>
          <a:p>
            <a:pPr algn="ctr"/>
            <a:r>
              <a:rPr lang="en-US" sz="2800" dirty="0" smtClean="0">
                <a:latin typeface="Helvetica Neue Light"/>
                <a:cs typeface="Helvetica Neue Light"/>
              </a:rPr>
              <a:t>and I can’t risk wasting time”</a:t>
            </a:r>
            <a:endParaRPr lang="en-US" sz="2800" dirty="0">
              <a:latin typeface="Helvetica Neue Light"/>
              <a:cs typeface="Helvetica Neue Light"/>
            </a:endParaRPr>
          </a:p>
        </p:txBody>
      </p:sp>
    </p:spTree>
    <p:extLst>
      <p:ext uri="{BB962C8B-B14F-4D97-AF65-F5344CB8AC3E}">
        <p14:creationId xmlns:p14="http://schemas.microsoft.com/office/powerpoint/2010/main" val="4244274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4"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p:txBody>
          <a:bodyPr rIns="132080">
            <a:normAutofit/>
          </a:bodyPr>
          <a:lstStyle/>
          <a:p>
            <a:pPr algn="l" eaLnBrk="1" hangingPunct="1"/>
            <a:r>
              <a:rPr lang="en-US" sz="3600" i="1" dirty="0">
                <a:solidFill>
                  <a:srgbClr val="800000"/>
                </a:solidFill>
                <a:latin typeface="Helvetica Neue Light" charset="0"/>
                <a:ea typeface="ヒラギノ角ゴ ProN W3" charset="0"/>
                <a:cs typeface="Helvetica Neue Light" charset="0"/>
              </a:rPr>
              <a:t>Why do we need </a:t>
            </a:r>
            <a:r>
              <a:rPr lang="en-US" sz="3600" i="1" dirty="0" smtClean="0">
                <a:solidFill>
                  <a:srgbClr val="800000"/>
                </a:solidFill>
                <a:latin typeface="Helvetica Neue Light" charset="0"/>
                <a:ea typeface="ヒラギノ角ゴ ProN W3" charset="0"/>
                <a:cs typeface="Helvetica Neue Light" charset="0"/>
              </a:rPr>
              <a:t>to share data?</a:t>
            </a:r>
            <a:endParaRPr lang="en-US" sz="3600" i="1" dirty="0">
              <a:solidFill>
                <a:srgbClr val="800000"/>
              </a:solidFill>
              <a:latin typeface="Helvetica Neue Light" charset="0"/>
              <a:ea typeface="ヒラギノ角ゴ ProN W3" charset="0"/>
              <a:cs typeface="Helvetica Neue Light" charset="0"/>
            </a:endParaRPr>
          </a:p>
        </p:txBody>
      </p:sp>
      <p:sp>
        <p:nvSpPr>
          <p:cNvPr id="16386" name="Rectangle 2"/>
          <p:cNvSpPr>
            <a:spLocks noGrp="1" noChangeArrowheads="1"/>
          </p:cNvSpPr>
          <p:nvPr>
            <p:ph sz="half" idx="1"/>
          </p:nvPr>
        </p:nvSpPr>
        <p:spPr/>
        <p:txBody>
          <a:bodyPr rIns="132080"/>
          <a:lstStyle/>
          <a:p>
            <a:pPr marL="39688" indent="0" eaLnBrk="1" hangingPunct="1">
              <a:buFont typeface="Arial" charset="0"/>
              <a:buNone/>
            </a:pPr>
            <a:r>
              <a:rPr lang="en-US" sz="1800" dirty="0" smtClean="0">
                <a:latin typeface="Helvetica Neue Light" charset="0"/>
                <a:ea typeface="ヒラギノ角ゴ ProN W3" charset="0"/>
                <a:cs typeface="Helvetica Neue Light" charset="0"/>
              </a:rPr>
              <a:t>Evidence </a:t>
            </a:r>
            <a:r>
              <a:rPr lang="en-US" sz="1800" dirty="0">
                <a:latin typeface="Helvetica Neue Light" charset="0"/>
                <a:ea typeface="ヒラギノ角ゴ ProN W3" charset="0"/>
                <a:cs typeface="Helvetica Neue Light" charset="0"/>
              </a:rPr>
              <a:t>support for publications</a:t>
            </a:r>
          </a:p>
          <a:p>
            <a:pPr marL="39688" indent="0" eaLnBrk="1" hangingPunct="1">
              <a:buFont typeface="Arial" charset="0"/>
              <a:buNone/>
            </a:pPr>
            <a:r>
              <a:rPr lang="en-US" sz="1800" dirty="0">
                <a:latin typeface="Helvetica Neue Light" charset="0"/>
                <a:ea typeface="ヒラギノ角ゴ ProN W3" charset="0"/>
                <a:cs typeface="Helvetica Neue Light" charset="0"/>
              </a:rPr>
              <a:t>	</a:t>
            </a:r>
            <a:r>
              <a:rPr lang="en-US" sz="1800" dirty="0" smtClean="0">
                <a:latin typeface="Helvetica Neue Light" charset="0"/>
                <a:ea typeface="ヒラギノ角ゴ ProN W3" charset="0"/>
                <a:cs typeface="Helvetica Neue Light" charset="0"/>
              </a:rPr>
              <a:t>Reproducibility</a:t>
            </a:r>
          </a:p>
          <a:p>
            <a:pPr marL="39688" indent="0" eaLnBrk="1" hangingPunct="1">
              <a:buFont typeface="Arial" charset="0"/>
              <a:buNone/>
            </a:pPr>
            <a:r>
              <a:rPr lang="en-US" sz="1800" dirty="0">
                <a:latin typeface="Helvetica Neue Light" charset="0"/>
                <a:ea typeface="ヒラギノ角ゴ ProN W3" charset="0"/>
                <a:cs typeface="Helvetica Neue Light" charset="0"/>
              </a:rPr>
              <a:t>	A</a:t>
            </a:r>
            <a:r>
              <a:rPr lang="en-US" sz="1800" dirty="0" smtClean="0">
                <a:latin typeface="Helvetica Neue Light" charset="0"/>
                <a:ea typeface="ヒラギノ角ゴ ProN W3" charset="0"/>
                <a:cs typeface="Helvetica Neue Light" charset="0"/>
              </a:rPr>
              <a:t>ccountability</a:t>
            </a:r>
            <a:endParaRPr lang="en-US" sz="1800" dirty="0">
              <a:latin typeface="Helvetica Neue Light" charset="0"/>
              <a:ea typeface="ヒラギノ角ゴ ProN W3" charset="0"/>
              <a:cs typeface="Helvetica Neue Light" charset="0"/>
            </a:endParaRPr>
          </a:p>
          <a:p>
            <a:pPr marL="39688" indent="0" eaLnBrk="1" hangingPunct="1">
              <a:buFont typeface="Arial" charset="0"/>
              <a:buNone/>
            </a:pPr>
            <a:r>
              <a:rPr lang="en-US" sz="1800" dirty="0">
                <a:latin typeface="Helvetica Neue Light" charset="0"/>
                <a:ea typeface="ヒラギノ角ゴ ProN W3" charset="0"/>
                <a:cs typeface="Helvetica Neue Light" charset="0"/>
              </a:rPr>
              <a:t>Data and resource reuse and reanalysis</a:t>
            </a:r>
          </a:p>
          <a:p>
            <a:pPr marL="39688" indent="0" eaLnBrk="1" hangingPunct="1">
              <a:buFont typeface="Arial" charset="0"/>
              <a:buNone/>
            </a:pPr>
            <a:r>
              <a:rPr lang="en-US" sz="1800" dirty="0">
                <a:latin typeface="Helvetica Neue Light" charset="0"/>
                <a:ea typeface="ヒラギノ角ゴ ProN W3" charset="0"/>
                <a:cs typeface="Helvetica Neue Light" charset="0"/>
              </a:rPr>
              <a:t>	</a:t>
            </a:r>
            <a:r>
              <a:rPr lang="en-US" sz="1800" dirty="0" smtClean="0">
                <a:latin typeface="Helvetica Neue Light" charset="0"/>
                <a:ea typeface="ヒラギノ角ゴ ProN W3" charset="0"/>
                <a:cs typeface="Helvetica Neue Light" charset="0"/>
              </a:rPr>
              <a:t>Resilience</a:t>
            </a:r>
          </a:p>
          <a:p>
            <a:pPr marL="39688" indent="0" eaLnBrk="1" hangingPunct="1">
              <a:buFont typeface="Arial" charset="0"/>
              <a:buNone/>
            </a:pPr>
            <a:r>
              <a:rPr lang="en-US" sz="1800" dirty="0">
                <a:latin typeface="Helvetica Neue Light" charset="0"/>
                <a:ea typeface="ヒラギノ角ゴ ProN W3" charset="0"/>
                <a:cs typeface="Helvetica Neue Light" charset="0"/>
              </a:rPr>
              <a:t>	</a:t>
            </a:r>
            <a:r>
              <a:rPr lang="en-US" sz="1800" dirty="0" smtClean="0">
                <a:latin typeface="Helvetica Neue Light" charset="0"/>
                <a:ea typeface="ヒラギノ角ゴ ProN W3" charset="0"/>
                <a:cs typeface="Helvetica Neue Light" charset="0"/>
              </a:rPr>
              <a:t>New </a:t>
            </a:r>
            <a:r>
              <a:rPr lang="en-US" sz="1800" dirty="0">
                <a:latin typeface="Helvetica Neue Light" charset="0"/>
                <a:ea typeface="ヒラギノ角ゴ ProN W3" charset="0"/>
                <a:cs typeface="Helvetica Neue Light" charset="0"/>
              </a:rPr>
              <a:t>discovery</a:t>
            </a:r>
          </a:p>
          <a:p>
            <a:pPr marL="39688" indent="0" eaLnBrk="1" hangingPunct="1">
              <a:buFont typeface="Arial" charset="0"/>
              <a:buNone/>
            </a:pPr>
            <a:r>
              <a:rPr lang="en-US" sz="1800" dirty="0">
                <a:latin typeface="Helvetica Neue Light" charset="0"/>
                <a:ea typeface="ヒラギノ角ゴ ProN W3" charset="0"/>
                <a:cs typeface="Helvetica Neue Light" charset="0"/>
              </a:rPr>
              <a:t>	</a:t>
            </a:r>
            <a:r>
              <a:rPr lang="en-US" sz="1800" dirty="0" smtClean="0">
                <a:latin typeface="Helvetica Neue Light" charset="0"/>
                <a:ea typeface="ヒラギノ角ゴ ProN W3" charset="0"/>
                <a:cs typeface="Helvetica Neue Light" charset="0"/>
              </a:rPr>
              <a:t>Prevention of </a:t>
            </a:r>
            <a:r>
              <a:rPr lang="en-US" sz="1800" dirty="0">
                <a:latin typeface="Helvetica Neue Light" charset="0"/>
                <a:ea typeface="ヒラギノ角ゴ ProN W3" charset="0"/>
                <a:cs typeface="Helvetica Neue Light" charset="0"/>
              </a:rPr>
              <a:t>duplication</a:t>
            </a:r>
          </a:p>
          <a:p>
            <a:pPr marL="39688" indent="0" eaLnBrk="1" hangingPunct="1">
              <a:buFont typeface="Arial" charset="0"/>
              <a:buNone/>
            </a:pPr>
            <a:r>
              <a:rPr lang="en-US" sz="1800" dirty="0">
                <a:latin typeface="Helvetica Neue Light" charset="0"/>
                <a:ea typeface="ヒラギノ角ゴ ProN W3" charset="0"/>
                <a:cs typeface="Helvetica Neue Light" charset="0"/>
              </a:rPr>
              <a:t>	Supports </a:t>
            </a:r>
            <a:r>
              <a:rPr lang="en-US" sz="1800" dirty="0" smtClean="0">
                <a:latin typeface="Helvetica Neue Light" charset="0"/>
                <a:ea typeface="ヒラギノ角ゴ ProN W3" charset="0"/>
                <a:cs typeface="Helvetica Neue Light" charset="0"/>
              </a:rPr>
              <a:t>RRRs</a:t>
            </a:r>
          </a:p>
          <a:p>
            <a:pPr marL="39688" indent="0" eaLnBrk="1" hangingPunct="1">
              <a:buFont typeface="Arial" charset="0"/>
              <a:buNone/>
            </a:pPr>
            <a:r>
              <a:rPr lang="en-US" sz="1800" dirty="0" smtClean="0">
                <a:latin typeface="Helvetica Neue Light" charset="0"/>
                <a:ea typeface="ヒラギノ角ゴ ProN W3" charset="0"/>
                <a:cs typeface="Helvetica Neue Light" charset="0"/>
              </a:rPr>
              <a:t>	Value for funding</a:t>
            </a:r>
            <a:endParaRPr lang="en-US" sz="1800" dirty="0">
              <a:latin typeface="Helvetica Neue Light" charset="0"/>
              <a:ea typeface="ヒラギノ角ゴ ProN W3" charset="0"/>
              <a:cs typeface="Helvetica Neue Light" charset="0"/>
            </a:endParaRPr>
          </a:p>
          <a:p>
            <a:pPr marL="39688" indent="0" eaLnBrk="1" hangingPunct="1">
              <a:buFont typeface="Arial" charset="0"/>
              <a:buNone/>
            </a:pPr>
            <a:r>
              <a:rPr lang="en-US" sz="1800" dirty="0">
                <a:latin typeface="Helvetica Neue Light" charset="0"/>
                <a:ea typeface="ヒラギノ角ゴ ProN W3" charset="0"/>
                <a:cs typeface="Helvetica Neue Light" charset="0"/>
              </a:rPr>
              <a:t>Coordination and integration of projects</a:t>
            </a:r>
          </a:p>
          <a:p>
            <a:pPr marL="39688" indent="0" eaLnBrk="1" hangingPunct="1">
              <a:buFont typeface="Arial" charset="0"/>
              <a:buNone/>
            </a:pPr>
            <a:r>
              <a:rPr lang="en-US" sz="1800" dirty="0">
                <a:latin typeface="Helvetica Neue Light" charset="0"/>
                <a:ea typeface="ヒラギノ角ゴ ProN W3" charset="0"/>
                <a:cs typeface="Helvetica Neue Light" charset="0"/>
              </a:rPr>
              <a:t>Training and education resources</a:t>
            </a:r>
          </a:p>
          <a:p>
            <a:pPr marL="39688" indent="0" eaLnBrk="1" hangingPunct="1">
              <a:buFont typeface="Arial" charset="0"/>
              <a:buNone/>
            </a:pPr>
            <a:endParaRPr lang="en-US" sz="1800" dirty="0">
              <a:latin typeface="Helvetica Neue Light" charset="0"/>
              <a:ea typeface="ヒラギノ角ゴ ProN W3" charset="0"/>
              <a:cs typeface="Helvetica Neue Light" charset="0"/>
            </a:endParaRPr>
          </a:p>
        </p:txBody>
      </p:sp>
      <p:pic>
        <p:nvPicPr>
          <p:cNvPr id="16387" name="Picture 1" descr="data-shar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1628775"/>
            <a:ext cx="3430588"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912695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4287385" cy="4902200"/>
          </a:xfrm>
          <a:prstGeom prst="rect">
            <a:avLst/>
          </a:prstGeom>
        </p:spPr>
      </p:pic>
      <p:pic>
        <p:nvPicPr>
          <p:cNvPr id="5" name="Picture 4"/>
          <p:cNvPicPr>
            <a:picLocks noChangeAspect="1"/>
          </p:cNvPicPr>
          <p:nvPr/>
        </p:nvPicPr>
        <p:blipFill>
          <a:blip r:embed="rId3"/>
          <a:stretch>
            <a:fillRect/>
          </a:stretch>
        </p:blipFill>
        <p:spPr>
          <a:xfrm>
            <a:off x="4298972" y="1701800"/>
            <a:ext cx="4845028" cy="4943476"/>
          </a:xfrm>
          <a:prstGeom prst="rect">
            <a:avLst/>
          </a:prstGeom>
        </p:spPr>
      </p:pic>
    </p:spTree>
    <p:extLst>
      <p:ext uri="{BB962C8B-B14F-4D97-AF65-F5344CB8AC3E}">
        <p14:creationId xmlns:p14="http://schemas.microsoft.com/office/powerpoint/2010/main" val="5835448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i="1" dirty="0" smtClean="0">
                <a:solidFill>
                  <a:srgbClr val="800000"/>
                </a:solidFill>
                <a:latin typeface="Helvetica Neue Light"/>
                <a:cs typeface="Helvetica Neue Light"/>
              </a:rPr>
              <a:t>Cultural issues and training</a:t>
            </a:r>
            <a:endParaRPr lang="en-US" sz="3200" i="1" dirty="0">
              <a:solidFill>
                <a:srgbClr val="800000"/>
              </a:solidFill>
              <a:latin typeface="Helvetica Neue Light"/>
              <a:cs typeface="Helvetica Neue Light"/>
            </a:endParaRPr>
          </a:p>
        </p:txBody>
      </p:sp>
      <p:pic>
        <p:nvPicPr>
          <p:cNvPr id="4" name="Picture 3" descr="whiley_survey_c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227138"/>
            <a:ext cx="5104176" cy="3090862"/>
          </a:xfrm>
          <a:prstGeom prst="rect">
            <a:avLst/>
          </a:prstGeom>
        </p:spPr>
      </p:pic>
      <p:pic>
        <p:nvPicPr>
          <p:cNvPr id="5" name="Picture 4" descr="whiley_survey_c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750" y="4691486"/>
            <a:ext cx="4940950" cy="1420523"/>
          </a:xfrm>
          <a:prstGeom prst="rect">
            <a:avLst/>
          </a:prstGeom>
        </p:spPr>
      </p:pic>
      <p:sp>
        <p:nvSpPr>
          <p:cNvPr id="7" name="TextBox 6"/>
          <p:cNvSpPr txBox="1"/>
          <p:nvPr/>
        </p:nvSpPr>
        <p:spPr>
          <a:xfrm>
            <a:off x="0" y="6399073"/>
            <a:ext cx="4660250" cy="430887"/>
          </a:xfrm>
          <a:prstGeom prst="rect">
            <a:avLst/>
          </a:prstGeom>
          <a:noFill/>
        </p:spPr>
        <p:txBody>
          <a:bodyPr wrap="none" rtlCol="0">
            <a:spAutoFit/>
          </a:bodyPr>
          <a:lstStyle/>
          <a:p>
            <a:r>
              <a:rPr lang="en-US" sz="1100" b="1" dirty="0"/>
              <a:t>Source</a:t>
            </a:r>
            <a:r>
              <a:rPr lang="en-US" sz="1100" dirty="0"/>
              <a:t>: </a:t>
            </a:r>
            <a:r>
              <a:rPr lang="en-US" sz="1100" dirty="0">
                <a:hlinkClick r:id="rId4"/>
              </a:rPr>
              <a:t>Wiley’s Research Data Insights Survey</a:t>
            </a:r>
            <a:r>
              <a:rPr lang="en-US" sz="1100" dirty="0"/>
              <a:t> (2014).</a:t>
            </a:r>
            <a:br>
              <a:rPr lang="en-US" sz="1100" dirty="0"/>
            </a:br>
            <a:r>
              <a:rPr lang="en-US" sz="1100" dirty="0"/>
              <a:t>Retrieved: December 23, 2016 . </a:t>
            </a:r>
            <a:r>
              <a:rPr lang="en-US" sz="1050" dirty="0"/>
              <a:t>Figures</a:t>
            </a:r>
            <a:r>
              <a:rPr lang="en-US" sz="1100" dirty="0"/>
              <a:t> have been redrawn from the originals.</a:t>
            </a:r>
          </a:p>
        </p:txBody>
      </p:sp>
      <p:pic>
        <p:nvPicPr>
          <p:cNvPr id="8" name="Picture 7"/>
          <p:cNvPicPr>
            <a:picLocks noChangeAspect="1"/>
          </p:cNvPicPr>
          <p:nvPr/>
        </p:nvPicPr>
        <p:blipFill>
          <a:blip r:embed="rId5"/>
          <a:stretch>
            <a:fillRect/>
          </a:stretch>
        </p:blipFill>
        <p:spPr>
          <a:xfrm>
            <a:off x="5561376" y="1417638"/>
            <a:ext cx="3466109" cy="3454399"/>
          </a:xfrm>
          <a:prstGeom prst="rect">
            <a:avLst/>
          </a:prstGeom>
          <a:effectLst>
            <a:outerShdw blurRad="50800" dist="38100" dir="2700000" algn="tl" rotWithShape="0">
              <a:prstClr val="black">
                <a:alpha val="40000"/>
              </a:prstClr>
            </a:outerShdw>
          </a:effectLst>
        </p:spPr>
      </p:pic>
      <p:pic>
        <p:nvPicPr>
          <p:cNvPr id="9" name="Picture 8" descr="logo_concert.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69376" y="5257414"/>
            <a:ext cx="2343527" cy="854595"/>
          </a:xfrm>
          <a:prstGeom prst="rect">
            <a:avLst/>
          </a:prstGeom>
        </p:spPr>
      </p:pic>
      <p:sp>
        <p:nvSpPr>
          <p:cNvPr id="3" name="TextBox 2"/>
          <p:cNvSpPr txBox="1"/>
          <p:nvPr/>
        </p:nvSpPr>
        <p:spPr>
          <a:xfrm>
            <a:off x="5561376" y="4995804"/>
            <a:ext cx="2987629" cy="261610"/>
          </a:xfrm>
          <a:prstGeom prst="rect">
            <a:avLst/>
          </a:prstGeom>
          <a:noFill/>
        </p:spPr>
        <p:txBody>
          <a:bodyPr wrap="none" rtlCol="0">
            <a:spAutoFit/>
          </a:bodyPr>
          <a:lstStyle/>
          <a:p>
            <a:r>
              <a:rPr lang="en-US" sz="1100" dirty="0" err="1" smtClean="0"/>
              <a:t>Madas</a:t>
            </a:r>
            <a:r>
              <a:rPr lang="en-US" sz="1100" dirty="0" smtClean="0"/>
              <a:t> and Schofield. Rad </a:t>
            </a:r>
            <a:r>
              <a:rPr lang="en-US" sz="1100" dirty="0" err="1"/>
              <a:t>P</a:t>
            </a:r>
            <a:r>
              <a:rPr lang="en-US" sz="1100" dirty="0" err="1" smtClean="0"/>
              <a:t>rot</a:t>
            </a:r>
            <a:r>
              <a:rPr lang="en-US" sz="1100" dirty="0" smtClean="0"/>
              <a:t> </a:t>
            </a:r>
            <a:r>
              <a:rPr lang="en-US" sz="1100" dirty="0" err="1" smtClean="0"/>
              <a:t>Dosim</a:t>
            </a:r>
            <a:r>
              <a:rPr lang="en-US" sz="1100" dirty="0" smtClean="0"/>
              <a:t>. Submitted</a:t>
            </a:r>
            <a:endParaRPr lang="en-US" sz="1100" dirty="0"/>
          </a:p>
        </p:txBody>
      </p:sp>
    </p:spTree>
    <p:extLst>
      <p:ext uri="{BB962C8B-B14F-4D97-AF65-F5344CB8AC3E}">
        <p14:creationId xmlns:p14="http://schemas.microsoft.com/office/powerpoint/2010/main" val="324564700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31472" y="1569388"/>
            <a:ext cx="6921500" cy="4749800"/>
            <a:chOff x="1092200" y="1244600"/>
            <a:chExt cx="7086600" cy="5359400"/>
          </a:xfrm>
        </p:grpSpPr>
        <p:sp>
          <p:nvSpPr>
            <p:cNvPr id="17" name="Rounded Rectangle 16"/>
            <p:cNvSpPr/>
            <p:nvPr/>
          </p:nvSpPr>
          <p:spPr>
            <a:xfrm>
              <a:off x="1092200" y="1244600"/>
              <a:ext cx="7086600" cy="5359400"/>
            </a:xfrm>
            <a:prstGeom prst="roundRect">
              <a:avLst/>
            </a:prstGeom>
            <a:solidFill>
              <a:schemeClr val="accent5">
                <a:lumMod val="60000"/>
                <a:lumOff val="4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p:cNvGrpSpPr/>
            <p:nvPr/>
          </p:nvGrpSpPr>
          <p:grpSpPr>
            <a:xfrm>
              <a:off x="1574800" y="1244600"/>
              <a:ext cx="5956300" cy="2819400"/>
              <a:chOff x="348126" y="1066800"/>
              <a:chExt cx="7563974" cy="4025900"/>
            </a:xfrm>
          </p:grpSpPr>
          <p:sp>
            <p:nvSpPr>
              <p:cNvPr id="4" name="Rounded Rectangle 3"/>
              <p:cNvSpPr/>
              <p:nvPr/>
            </p:nvSpPr>
            <p:spPr>
              <a:xfrm>
                <a:off x="348126" y="1066800"/>
                <a:ext cx="2128374" cy="3937000"/>
              </a:xfrm>
              <a:prstGeom prst="round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Helvetica Neue Light"/>
                    <a:cs typeface="Helvetica Neue Light"/>
                  </a:rPr>
                  <a:t>Lab data management</a:t>
                </a:r>
                <a:endParaRPr lang="en-US" dirty="0">
                  <a:latin typeface="Helvetica Neue Light"/>
                  <a:cs typeface="Helvetica Neue Light"/>
                </a:endParaRPr>
              </a:p>
            </p:txBody>
          </p:sp>
          <p:grpSp>
            <p:nvGrpSpPr>
              <p:cNvPr id="11" name="Group 10"/>
              <p:cNvGrpSpPr/>
              <p:nvPr/>
            </p:nvGrpSpPr>
            <p:grpSpPr>
              <a:xfrm>
                <a:off x="2641600" y="1066800"/>
                <a:ext cx="5270500" cy="4025900"/>
                <a:chOff x="2641600" y="1066800"/>
                <a:chExt cx="5270500" cy="4025900"/>
              </a:xfrm>
            </p:grpSpPr>
            <p:sp>
              <p:nvSpPr>
                <p:cNvPr id="5" name="Rounded Rectangle 4"/>
                <p:cNvSpPr/>
                <p:nvPr/>
              </p:nvSpPr>
              <p:spPr>
                <a:xfrm>
                  <a:off x="6057900" y="1066800"/>
                  <a:ext cx="1854200" cy="4025900"/>
                </a:xfrm>
                <a:prstGeom prst="roundRect">
                  <a:avLst/>
                </a:prstGeom>
                <a:solidFill>
                  <a:srgbClr val="F8550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Helvetica Neue Light"/>
                      <a:cs typeface="Helvetica Neue Light"/>
                    </a:rPr>
                    <a:t>Open Data</a:t>
                  </a:r>
                  <a:endParaRPr lang="en-US" dirty="0">
                    <a:latin typeface="Helvetica Neue Light"/>
                    <a:cs typeface="Helvetica Neue Light"/>
                  </a:endParaRPr>
                </a:p>
              </p:txBody>
            </p:sp>
            <p:sp>
              <p:nvSpPr>
                <p:cNvPr id="9" name="Pentagon 8"/>
                <p:cNvSpPr/>
                <p:nvPr/>
              </p:nvSpPr>
              <p:spPr>
                <a:xfrm>
                  <a:off x="2641600" y="1549400"/>
                  <a:ext cx="3517900" cy="1333500"/>
                </a:xfrm>
                <a:prstGeom prst="homePlate">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Helvetica Neue Light"/>
                      <a:cs typeface="Helvetica Neue Light"/>
                    </a:rPr>
                    <a:t>Funder policies</a:t>
                  </a:r>
                  <a:endParaRPr lang="en-US" dirty="0">
                    <a:latin typeface="Helvetica Neue Light"/>
                    <a:cs typeface="Helvetica Neue Light"/>
                  </a:endParaRPr>
                </a:p>
              </p:txBody>
            </p:sp>
            <p:sp>
              <p:nvSpPr>
                <p:cNvPr id="10" name="Pentagon 9"/>
                <p:cNvSpPr/>
                <p:nvPr/>
              </p:nvSpPr>
              <p:spPr>
                <a:xfrm>
                  <a:off x="2641600" y="3035300"/>
                  <a:ext cx="3517900" cy="1399032"/>
                </a:xfrm>
                <a:prstGeom prst="homePlat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Helvetica Neue Light"/>
                      <a:cs typeface="Helvetica Neue Light"/>
                    </a:rPr>
                    <a:t>Journal policies</a:t>
                  </a:r>
                  <a:endParaRPr lang="en-US" dirty="0">
                    <a:latin typeface="Helvetica Neue Light"/>
                    <a:cs typeface="Helvetica Neue Light"/>
                  </a:endParaRPr>
                </a:p>
              </p:txBody>
            </p:sp>
          </p:grpSp>
        </p:grpSp>
        <p:sp>
          <p:nvSpPr>
            <p:cNvPr id="14" name="Up Arrow 13"/>
            <p:cNvSpPr/>
            <p:nvPr/>
          </p:nvSpPr>
          <p:spPr>
            <a:xfrm>
              <a:off x="1314450" y="4001742"/>
              <a:ext cx="2203450" cy="2184400"/>
            </a:xfrm>
            <a:prstGeom prst="up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Helvetica Neue Light"/>
                  <a:cs typeface="Helvetica Neue Light"/>
                </a:rPr>
                <a:t>Training</a:t>
              </a:r>
              <a:endParaRPr lang="en-US" dirty="0">
                <a:latin typeface="Helvetica Neue Light"/>
                <a:cs typeface="Helvetica Neue Light"/>
              </a:endParaRPr>
            </a:p>
          </p:txBody>
        </p:sp>
        <p:sp>
          <p:nvSpPr>
            <p:cNvPr id="15" name="Up Arrow 14"/>
            <p:cNvSpPr/>
            <p:nvPr/>
          </p:nvSpPr>
          <p:spPr>
            <a:xfrm>
              <a:off x="5670550" y="4064000"/>
              <a:ext cx="2254250" cy="2184400"/>
            </a:xfrm>
            <a:prstGeom prst="upArrow">
              <a:avLst/>
            </a:prstGeom>
            <a:solidFill>
              <a:srgbClr val="E46C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Helvetica Neue Light"/>
                  <a:cs typeface="Helvetica Neue Light"/>
                </a:rPr>
                <a:t>Infra-</a:t>
              </a:r>
            </a:p>
            <a:p>
              <a:pPr algn="ctr"/>
              <a:r>
                <a:rPr lang="en-US" dirty="0" smtClean="0">
                  <a:latin typeface="Helvetica Neue Light"/>
                  <a:cs typeface="Helvetica Neue Light"/>
                </a:rPr>
                <a:t>structure</a:t>
              </a:r>
              <a:endParaRPr lang="en-US" dirty="0">
                <a:latin typeface="Helvetica Neue Light"/>
                <a:cs typeface="Helvetica Neue Light"/>
              </a:endParaRPr>
            </a:p>
          </p:txBody>
        </p:sp>
      </p:grpSp>
      <p:sp>
        <p:nvSpPr>
          <p:cNvPr id="2" name="Title 1"/>
          <p:cNvSpPr>
            <a:spLocks noGrp="1"/>
          </p:cNvSpPr>
          <p:nvPr>
            <p:ph type="title"/>
          </p:nvPr>
        </p:nvSpPr>
        <p:spPr/>
        <p:txBody>
          <a:bodyPr>
            <a:normAutofit/>
          </a:bodyPr>
          <a:lstStyle/>
          <a:p>
            <a:pPr algn="l"/>
            <a:r>
              <a:rPr lang="en-US" sz="3600" i="1" dirty="0" smtClean="0">
                <a:solidFill>
                  <a:srgbClr val="800000"/>
                </a:solidFill>
                <a:latin typeface="Helvetica Neue Light"/>
                <a:cs typeface="Helvetica Neue Light"/>
              </a:rPr>
              <a:t>The Open Data ecosystem</a:t>
            </a:r>
            <a:endParaRPr lang="en-US" sz="3600" i="1" dirty="0">
              <a:solidFill>
                <a:srgbClr val="800000"/>
              </a:solidFill>
              <a:latin typeface="Helvetica Neue Light"/>
              <a:cs typeface="Helvetica Neue Light"/>
            </a:endParaRPr>
          </a:p>
        </p:txBody>
      </p:sp>
    </p:spTree>
    <p:extLst>
      <p:ext uri="{BB962C8B-B14F-4D97-AF65-F5344CB8AC3E}">
        <p14:creationId xmlns:p14="http://schemas.microsoft.com/office/powerpoint/2010/main" val="132392188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i="1" dirty="0" smtClean="0">
                <a:latin typeface="Helvetica Neue Light"/>
                <a:cs typeface="Helvetica Neue Light"/>
              </a:rPr>
              <a:t>How to encourage database use and data sharing?</a:t>
            </a:r>
            <a:endParaRPr lang="en-US" sz="3200" i="1" dirty="0">
              <a:latin typeface="Helvetica Neue Light"/>
              <a:cs typeface="Helvetica Neue Light"/>
            </a:endParaRPr>
          </a:p>
        </p:txBody>
      </p:sp>
      <p:sp>
        <p:nvSpPr>
          <p:cNvPr id="3" name="Content Placeholder 2"/>
          <p:cNvSpPr>
            <a:spLocks noGrp="1"/>
          </p:cNvSpPr>
          <p:nvPr>
            <p:ph idx="1"/>
          </p:nvPr>
        </p:nvSpPr>
        <p:spPr/>
        <p:txBody>
          <a:bodyPr>
            <a:normAutofit/>
          </a:bodyPr>
          <a:lstStyle/>
          <a:p>
            <a:r>
              <a:rPr lang="en-US" sz="2000" dirty="0" smtClean="0">
                <a:latin typeface="Helvetica Neue Light"/>
                <a:cs typeface="Helvetica Neue Light"/>
              </a:rPr>
              <a:t>H2020 policy stops short of being mandatory</a:t>
            </a:r>
          </a:p>
          <a:p>
            <a:r>
              <a:rPr lang="en-US" sz="2000" dirty="0" smtClean="0">
                <a:latin typeface="Helvetica Neue Light"/>
                <a:cs typeface="Helvetica Neue Light"/>
              </a:rPr>
              <a:t>Radiation biology journals rarely pay attention to data access and never make data availability mandatory</a:t>
            </a:r>
          </a:p>
          <a:p>
            <a:r>
              <a:rPr lang="en-US" sz="2000" dirty="0" smtClean="0">
                <a:latin typeface="Helvetica Neue Light"/>
                <a:cs typeface="Helvetica Neue Light"/>
              </a:rPr>
              <a:t>No sanctions for failing to share primary data</a:t>
            </a:r>
          </a:p>
          <a:p>
            <a:r>
              <a:rPr lang="en-US" sz="2000" dirty="0" smtClean="0">
                <a:latin typeface="Helvetica Neue Light"/>
                <a:cs typeface="Helvetica Neue Light"/>
              </a:rPr>
              <a:t>Education and culture change are required to encourage data management during and after studies</a:t>
            </a:r>
          </a:p>
          <a:p>
            <a:r>
              <a:rPr lang="en-US" sz="2000" dirty="0" smtClean="0">
                <a:latin typeface="Helvetica Neue Light"/>
                <a:cs typeface="Helvetica Neue Light"/>
              </a:rPr>
              <a:t>Funding</a:t>
            </a:r>
          </a:p>
          <a:p>
            <a:pPr lvl="1"/>
            <a:r>
              <a:rPr lang="en-US" sz="1800" dirty="0" smtClean="0">
                <a:latin typeface="Helvetica Neue Light"/>
                <a:cs typeface="Helvetica Neue Light"/>
              </a:rPr>
              <a:t>awareness campaigns</a:t>
            </a:r>
          </a:p>
          <a:p>
            <a:pPr lvl="1"/>
            <a:r>
              <a:rPr lang="en-US" sz="1800" dirty="0" smtClean="0">
                <a:latin typeface="Helvetica Neue Light"/>
                <a:cs typeface="Helvetica Neue Light"/>
              </a:rPr>
              <a:t>database sustainability</a:t>
            </a:r>
          </a:p>
          <a:p>
            <a:pPr lvl="1"/>
            <a:r>
              <a:rPr lang="en-US" sz="1800" dirty="0" smtClean="0">
                <a:latin typeface="Helvetica Neue Light"/>
                <a:cs typeface="Helvetica Neue Light"/>
              </a:rPr>
              <a:t>data management education</a:t>
            </a:r>
            <a:endParaRPr lang="en-US" sz="1800" dirty="0">
              <a:latin typeface="Helvetica Neue Light"/>
              <a:cs typeface="Helvetica Neue Light"/>
            </a:endParaRPr>
          </a:p>
          <a:p>
            <a:pPr lvl="1"/>
            <a:r>
              <a:rPr lang="en-US" sz="1800" dirty="0" smtClean="0">
                <a:latin typeface="Helvetica Neue Light"/>
                <a:cs typeface="Helvetica Neue Light"/>
              </a:rPr>
              <a:t>platform infrastructure and standards</a:t>
            </a:r>
          </a:p>
          <a:p>
            <a:pPr lvl="1"/>
            <a:r>
              <a:rPr lang="en-US" sz="1800" dirty="0" smtClean="0">
                <a:latin typeface="Helvetica Neue Light"/>
                <a:cs typeface="Helvetica Neue Light"/>
              </a:rPr>
              <a:t>tools</a:t>
            </a:r>
            <a:endParaRPr lang="en-US" sz="1800" dirty="0">
              <a:latin typeface="Helvetica Neue Light"/>
              <a:cs typeface="Helvetica Neue Light"/>
            </a:endParaRPr>
          </a:p>
        </p:txBody>
      </p:sp>
    </p:spTree>
    <p:extLst>
      <p:ext uri="{BB962C8B-B14F-4D97-AF65-F5344CB8AC3E}">
        <p14:creationId xmlns:p14="http://schemas.microsoft.com/office/powerpoint/2010/main" val="7128034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Grp="1" noChangeArrowheads="1"/>
          </p:cNvSpPr>
          <p:nvPr>
            <p:ph type="title"/>
          </p:nvPr>
        </p:nvSpPr>
        <p:spPr>
          <a:xfrm>
            <a:off x="457200" y="0"/>
            <a:ext cx="8229600" cy="1379538"/>
          </a:xfrm>
        </p:spPr>
        <p:txBody>
          <a:bodyPr rIns="132080">
            <a:normAutofit/>
          </a:bodyPr>
          <a:lstStyle/>
          <a:p>
            <a:pPr algn="l" eaLnBrk="1" hangingPunct="1"/>
            <a:r>
              <a:rPr lang="en-US" sz="3600" i="1" dirty="0" err="1" smtClean="0">
                <a:solidFill>
                  <a:srgbClr val="800000"/>
                </a:solidFill>
                <a:latin typeface="Helvetica Neue Light"/>
                <a:ea typeface="ヒラギノ角ゴ ProN W3" charset="0"/>
                <a:cs typeface="Helvetica Neue Light"/>
              </a:rPr>
              <a:t>Globalisation</a:t>
            </a:r>
            <a:r>
              <a:rPr lang="en-US" sz="3600" i="1" dirty="0" smtClean="0">
                <a:solidFill>
                  <a:srgbClr val="800000"/>
                </a:solidFill>
                <a:latin typeface="Helvetica Neue Light"/>
                <a:ea typeface="ヒラギノ角ゴ ProN W3" charset="0"/>
                <a:cs typeface="Helvetica Neue Light"/>
              </a:rPr>
              <a:t> and sustainability</a:t>
            </a:r>
            <a:endParaRPr lang="en-US" sz="3600" i="1" dirty="0">
              <a:solidFill>
                <a:srgbClr val="800000"/>
              </a:solidFill>
              <a:latin typeface="Helvetica Neue Light"/>
              <a:ea typeface="ヒラギノ角ゴ ProN W3" charset="0"/>
              <a:cs typeface="Helvetica Neue Light"/>
            </a:endParaRPr>
          </a:p>
        </p:txBody>
      </p:sp>
      <p:sp>
        <p:nvSpPr>
          <p:cNvPr id="57346" name="Rectangle 2"/>
          <p:cNvSpPr>
            <a:spLocks noGrp="1" noChangeArrowheads="1"/>
          </p:cNvSpPr>
          <p:nvPr>
            <p:ph idx="1"/>
          </p:nvPr>
        </p:nvSpPr>
        <p:spPr>
          <a:xfrm>
            <a:off x="468313" y="1341438"/>
            <a:ext cx="4038600" cy="5257800"/>
          </a:xfrm>
        </p:spPr>
        <p:txBody>
          <a:bodyPr rIns="132080"/>
          <a:lstStyle/>
          <a:p>
            <a:pPr eaLnBrk="1" hangingPunct="1"/>
            <a:r>
              <a:rPr lang="en-US" sz="2000" dirty="0">
                <a:latin typeface="Helvetica Neue Light" charset="0"/>
                <a:ea typeface="ヒラギノ角ゴ ProN W3" charset="0"/>
                <a:cs typeface="Helvetica Neue Light" charset="0"/>
              </a:rPr>
              <a:t>Data and knowledge bridge international boundaries</a:t>
            </a:r>
          </a:p>
          <a:p>
            <a:pPr lvl="1" eaLnBrk="1" hangingPunct="1"/>
            <a:r>
              <a:rPr lang="en-US" sz="1600" dirty="0">
                <a:latin typeface="Helvetica Neue Light" charset="0"/>
                <a:ea typeface="ＭＳ Ｐゴシック" charset="0"/>
                <a:cs typeface="ＭＳ Ｐゴシック" charset="0"/>
              </a:rPr>
              <a:t>New initiatives on data integration with the NIRS, </a:t>
            </a:r>
            <a:r>
              <a:rPr lang="en-US" sz="1600" dirty="0" smtClean="0">
                <a:latin typeface="Helvetica Neue Light" charset="0"/>
                <a:ea typeface="ＭＳ Ｐゴシック" charset="0"/>
                <a:cs typeface="ＭＳ Ｐゴシック" charset="0"/>
              </a:rPr>
              <a:t>Japan and USA</a:t>
            </a:r>
            <a:endParaRPr lang="en-US" sz="1600" dirty="0">
              <a:latin typeface="Helvetica Neue Light" charset="0"/>
              <a:ea typeface="ＭＳ Ｐゴシック" charset="0"/>
              <a:cs typeface="ＭＳ Ｐゴシック" charset="0"/>
            </a:endParaRPr>
          </a:p>
          <a:p>
            <a:pPr eaLnBrk="1" hangingPunct="1"/>
            <a:r>
              <a:rPr lang="en-US" sz="2000" dirty="0">
                <a:latin typeface="Helvetica Neue Light" charset="0"/>
                <a:ea typeface="ヒラギノ角ゴ ProN W3" charset="0"/>
                <a:cs typeface="Helvetica Neue Light" charset="0"/>
              </a:rPr>
              <a:t>Building the infrastructure is an international responsibility. 	Funding?</a:t>
            </a:r>
          </a:p>
          <a:p>
            <a:pPr eaLnBrk="1" hangingPunct="1"/>
            <a:r>
              <a:rPr lang="en-US" sz="2000" dirty="0">
                <a:latin typeface="Helvetica Neue Light" charset="0"/>
                <a:ea typeface="ヒラギノ角ゴ ProN W3" charset="0"/>
                <a:cs typeface="Helvetica Neue Light" charset="0"/>
              </a:rPr>
              <a:t>Invite colleagues from around the world to participate in the STORE project</a:t>
            </a:r>
          </a:p>
        </p:txBody>
      </p:sp>
      <p:pic>
        <p:nvPicPr>
          <p:cNvPr id="57347"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8213" y="1284288"/>
            <a:ext cx="3870325"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Tree>
    <p:extLst>
      <p:ext uri="{BB962C8B-B14F-4D97-AF65-F5344CB8AC3E}">
        <p14:creationId xmlns:p14="http://schemas.microsoft.com/office/powerpoint/2010/main" val="487224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ondon_Thames_Sunset_panorama_-_Feb_2008.jpg"/>
          <p:cNvPicPr>
            <a:picLocks noChangeAspect="1"/>
          </p:cNvPicPr>
          <p:nvPr/>
        </p:nvPicPr>
        <p:blipFill rotWithShape="1">
          <a:blip r:embed="rId2">
            <a:extLst>
              <a:ext uri="{28A0092B-C50C-407E-A947-70E740481C1C}">
                <a14:useLocalDpi xmlns:a14="http://schemas.microsoft.com/office/drawing/2010/main" val="0"/>
              </a:ext>
            </a:extLst>
          </a:blip>
          <a:srcRect l="19058" r="32051"/>
          <a:stretch/>
        </p:blipFill>
        <p:spPr>
          <a:xfrm>
            <a:off x="1" y="-148019"/>
            <a:ext cx="9143999" cy="7006019"/>
          </a:xfrm>
          <a:prstGeom prst="rect">
            <a:avLst/>
          </a:prstGeom>
        </p:spPr>
      </p:pic>
      <p:sp>
        <p:nvSpPr>
          <p:cNvPr id="56321" name="Rectangle 1"/>
          <p:cNvSpPr>
            <a:spLocks noGrp="1" noChangeArrowheads="1"/>
          </p:cNvSpPr>
          <p:nvPr>
            <p:ph type="title"/>
          </p:nvPr>
        </p:nvSpPr>
        <p:spPr/>
        <p:txBody>
          <a:bodyPr rIns="132080">
            <a:normAutofit/>
          </a:bodyPr>
          <a:lstStyle/>
          <a:p>
            <a:pPr algn="l" eaLnBrk="1" hangingPunct="1"/>
            <a:r>
              <a:rPr lang="en-US" sz="3600" i="1" dirty="0" smtClean="0">
                <a:solidFill>
                  <a:srgbClr val="FFFFFF"/>
                </a:solidFill>
                <a:latin typeface="Helvetica Neue Light" charset="0"/>
                <a:ea typeface="ヒラギノ角ゴ ProN W3" charset="0"/>
                <a:cs typeface="Helvetica Neue Light" charset="0"/>
              </a:rPr>
              <a:t>Acknowledgements</a:t>
            </a:r>
            <a:endParaRPr lang="en-US" sz="3600" i="1" dirty="0">
              <a:solidFill>
                <a:srgbClr val="FFFFFF"/>
              </a:solidFill>
              <a:latin typeface="Helvetica Neue Light" charset="0"/>
              <a:ea typeface="ヒラギノ角ゴ ProN W3" charset="0"/>
              <a:cs typeface="Helvetica Neue Light" charset="0"/>
            </a:endParaRPr>
          </a:p>
        </p:txBody>
      </p:sp>
      <p:sp>
        <p:nvSpPr>
          <p:cNvPr id="56322" name="Rectangle 2"/>
          <p:cNvSpPr>
            <a:spLocks noGrp="1" noChangeArrowheads="1"/>
          </p:cNvSpPr>
          <p:nvPr>
            <p:ph idx="1"/>
          </p:nvPr>
        </p:nvSpPr>
        <p:spPr>
          <a:xfrm>
            <a:off x="1036638" y="2984499"/>
            <a:ext cx="2925762" cy="2324101"/>
          </a:xfrm>
        </p:spPr>
        <p:txBody>
          <a:bodyPr rIns="132080"/>
          <a:lstStyle/>
          <a:p>
            <a:pPr marL="39688" indent="0">
              <a:buNone/>
            </a:pPr>
            <a:r>
              <a:rPr lang="en-US" sz="1800" dirty="0" smtClean="0">
                <a:solidFill>
                  <a:schemeClr val="bg1"/>
                </a:solidFill>
                <a:latin typeface="Helvetica Neue Light" charset="0"/>
                <a:ea typeface="ヒラギノ角ゴ ProN W3" charset="0"/>
                <a:cs typeface="Helvetica Neue Light" charset="0"/>
              </a:rPr>
              <a:t>Ulrike </a:t>
            </a:r>
            <a:r>
              <a:rPr lang="en-US" sz="1800" dirty="0" err="1" smtClean="0">
                <a:solidFill>
                  <a:schemeClr val="bg1"/>
                </a:solidFill>
                <a:latin typeface="Helvetica Neue Light" charset="0"/>
                <a:ea typeface="ヒラギノ角ゴ ProN W3" charset="0"/>
                <a:cs typeface="Helvetica Neue Light" charset="0"/>
              </a:rPr>
              <a:t>Kulka</a:t>
            </a:r>
            <a:endParaRPr lang="en-US" sz="1800" dirty="0" smtClean="0">
              <a:solidFill>
                <a:schemeClr val="bg1"/>
              </a:solidFill>
              <a:latin typeface="Helvetica Neue Light" charset="0"/>
              <a:ea typeface="ヒラギノ角ゴ ProN W3" charset="0"/>
              <a:cs typeface="Helvetica Neue Light" charset="0"/>
            </a:endParaRPr>
          </a:p>
          <a:p>
            <a:pPr marL="39688" indent="0" eaLnBrk="1" hangingPunct="1">
              <a:buFont typeface="Arial" charset="0"/>
              <a:buNone/>
            </a:pPr>
            <a:r>
              <a:rPr lang="en-US" sz="1800" dirty="0" smtClean="0">
                <a:solidFill>
                  <a:schemeClr val="bg1"/>
                </a:solidFill>
                <a:latin typeface="Helvetica Neue Light" charset="0"/>
                <a:ea typeface="ヒラギノ角ゴ ProN W3" charset="0"/>
                <a:cs typeface="Helvetica Neue Light" charset="0"/>
              </a:rPr>
              <a:t>Michael </a:t>
            </a:r>
            <a:r>
              <a:rPr lang="en-US" sz="1800" dirty="0" err="1">
                <a:solidFill>
                  <a:schemeClr val="bg1"/>
                </a:solidFill>
                <a:latin typeface="Helvetica Neue Light" charset="0"/>
                <a:ea typeface="ヒラギノ角ゴ ProN W3" charset="0"/>
                <a:cs typeface="Helvetica Neue Light" charset="0"/>
              </a:rPr>
              <a:t>Gruenberger</a:t>
            </a:r>
            <a:endParaRPr lang="en-US" sz="1800" dirty="0">
              <a:solidFill>
                <a:schemeClr val="bg1"/>
              </a:solidFill>
              <a:latin typeface="Helvetica Neue Light" charset="0"/>
              <a:ea typeface="ヒラギノ角ゴ ProN W3" charset="0"/>
              <a:cs typeface="Helvetica Neue Light" charset="0"/>
            </a:endParaRPr>
          </a:p>
          <a:p>
            <a:pPr marL="39688" indent="0" eaLnBrk="1" hangingPunct="1">
              <a:buFont typeface="Arial" charset="0"/>
              <a:buNone/>
            </a:pPr>
            <a:r>
              <a:rPr lang="en-US" sz="1800" dirty="0" smtClean="0">
                <a:solidFill>
                  <a:schemeClr val="bg1"/>
                </a:solidFill>
                <a:latin typeface="Helvetica Neue Light" charset="0"/>
                <a:ea typeface="ヒラギノ角ゴ ProN W3" charset="0"/>
                <a:cs typeface="Helvetica Neue Light" charset="0"/>
              </a:rPr>
              <a:t>Mandy </a:t>
            </a:r>
            <a:r>
              <a:rPr lang="en-US" sz="1800" dirty="0" err="1">
                <a:solidFill>
                  <a:schemeClr val="bg1"/>
                </a:solidFill>
                <a:latin typeface="Helvetica Neue Light" charset="0"/>
                <a:ea typeface="ヒラギノ角ゴ ProN W3" charset="0"/>
                <a:cs typeface="Helvetica Neue Light" charset="0"/>
              </a:rPr>
              <a:t>Birchwilks</a:t>
            </a:r>
            <a:endParaRPr lang="en-US" sz="1800" dirty="0">
              <a:solidFill>
                <a:schemeClr val="bg1"/>
              </a:solidFill>
              <a:latin typeface="Helvetica Neue Light" charset="0"/>
              <a:ea typeface="ヒラギノ角ゴ ProN W3" charset="0"/>
              <a:cs typeface="Helvetica Neue Light" charset="0"/>
            </a:endParaRPr>
          </a:p>
          <a:p>
            <a:pPr marL="39688" indent="0" eaLnBrk="1" hangingPunct="1">
              <a:buFont typeface="Arial" charset="0"/>
              <a:buNone/>
            </a:pPr>
            <a:r>
              <a:rPr lang="en-US" sz="1800" dirty="0">
                <a:solidFill>
                  <a:schemeClr val="bg1"/>
                </a:solidFill>
                <a:latin typeface="Helvetica Neue Light" charset="0"/>
                <a:ea typeface="ヒラギノ角ゴ ProN W3" charset="0"/>
                <a:cs typeface="Helvetica Neue Light" charset="0"/>
              </a:rPr>
              <a:t>Clemens </a:t>
            </a:r>
            <a:r>
              <a:rPr lang="en-US" sz="1800" dirty="0" smtClean="0">
                <a:solidFill>
                  <a:schemeClr val="bg1"/>
                </a:solidFill>
                <a:latin typeface="Helvetica Neue Light" charset="0"/>
                <a:ea typeface="ヒラギノ角ゴ ProN W3" charset="0"/>
                <a:cs typeface="Helvetica Neue Light" charset="0"/>
              </a:rPr>
              <a:t>Adelman</a:t>
            </a:r>
            <a:endParaRPr lang="en-US" sz="1800" dirty="0">
              <a:solidFill>
                <a:schemeClr val="bg1"/>
              </a:solidFill>
              <a:latin typeface="Helvetica Neue Light" charset="0"/>
              <a:ea typeface="ヒラギノ角ゴ ProN W3" charset="0"/>
              <a:cs typeface="Helvetica Neue Light" charset="0"/>
            </a:endParaRPr>
          </a:p>
        </p:txBody>
      </p:sp>
      <p:sp>
        <p:nvSpPr>
          <p:cNvPr id="56323" name="Rectangle 3"/>
          <p:cNvSpPr>
            <a:spLocks/>
          </p:cNvSpPr>
          <p:nvPr/>
        </p:nvSpPr>
        <p:spPr bwMode="auto">
          <a:xfrm>
            <a:off x="3779838" y="2984499"/>
            <a:ext cx="4064000"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p>
            <a:pPr marL="39688">
              <a:spcBef>
                <a:spcPts val="413"/>
              </a:spcBef>
            </a:pPr>
            <a:r>
              <a:rPr lang="en-US" i="1" dirty="0">
                <a:solidFill>
                  <a:srgbClr val="FFFFFF"/>
                </a:solidFill>
                <a:latin typeface="Helvetica Neue Light" charset="0"/>
                <a:cs typeface="Helvetica Neue Light" charset="0"/>
                <a:sym typeface="Arial" charset="0"/>
              </a:rPr>
              <a:t>Advisory Board</a:t>
            </a:r>
          </a:p>
          <a:p>
            <a:pPr marL="39688">
              <a:spcBef>
                <a:spcPts val="413"/>
              </a:spcBef>
            </a:pPr>
            <a:r>
              <a:rPr lang="en-US" dirty="0">
                <a:solidFill>
                  <a:srgbClr val="FFFFFF"/>
                </a:solidFill>
                <a:latin typeface="Helvetica Neue Light" charset="0"/>
                <a:cs typeface="Helvetica Neue Light" charset="0"/>
                <a:sym typeface="Arial" charset="0"/>
              </a:rPr>
              <a:t>Jonathan Bard</a:t>
            </a:r>
          </a:p>
          <a:p>
            <a:pPr marL="39688">
              <a:spcBef>
                <a:spcPts val="413"/>
              </a:spcBef>
            </a:pPr>
            <a:r>
              <a:rPr lang="en-US" dirty="0">
                <a:solidFill>
                  <a:srgbClr val="FFFFFF"/>
                </a:solidFill>
                <a:latin typeface="Helvetica Neue Light" charset="0"/>
                <a:cs typeface="Helvetica Neue Light" charset="0"/>
                <a:sym typeface="Arial" charset="0"/>
              </a:rPr>
              <a:t>Gayle </a:t>
            </a:r>
            <a:r>
              <a:rPr lang="en-US" dirty="0" err="1">
                <a:solidFill>
                  <a:srgbClr val="FFFFFF"/>
                </a:solidFill>
                <a:latin typeface="Helvetica Neue Light" charset="0"/>
                <a:cs typeface="Helvetica Neue Light" charset="0"/>
                <a:sym typeface="Arial" charset="0"/>
              </a:rPr>
              <a:t>Woloschak</a:t>
            </a:r>
            <a:endParaRPr lang="en-US" dirty="0">
              <a:solidFill>
                <a:srgbClr val="FFFFFF"/>
              </a:solidFill>
              <a:latin typeface="Helvetica Neue Light" charset="0"/>
              <a:cs typeface="Helvetica Neue Light" charset="0"/>
              <a:sym typeface="Arial" charset="0"/>
            </a:endParaRPr>
          </a:p>
          <a:p>
            <a:pPr marL="39688">
              <a:spcBef>
                <a:spcPts val="413"/>
              </a:spcBef>
            </a:pPr>
            <a:r>
              <a:rPr lang="en-US" dirty="0">
                <a:solidFill>
                  <a:srgbClr val="FFFFFF"/>
                </a:solidFill>
                <a:latin typeface="Helvetica Neue Light" charset="0"/>
                <a:cs typeface="Helvetica Neue Light" charset="0"/>
                <a:sym typeface="Arial" charset="0"/>
              </a:rPr>
              <a:t>Shin </a:t>
            </a:r>
            <a:r>
              <a:rPr lang="en-US" dirty="0" err="1">
                <a:solidFill>
                  <a:srgbClr val="FFFFFF"/>
                </a:solidFill>
                <a:latin typeface="Helvetica Neue Light" charset="0"/>
                <a:cs typeface="Helvetica Neue Light" charset="0"/>
                <a:sym typeface="Arial" charset="0"/>
              </a:rPr>
              <a:t>Saigusa</a:t>
            </a:r>
            <a:endParaRPr lang="en-US" dirty="0">
              <a:solidFill>
                <a:srgbClr val="FFFFFF"/>
              </a:solidFill>
              <a:latin typeface="Helvetica Neue Light" charset="0"/>
              <a:cs typeface="Helvetica Neue Light" charset="0"/>
              <a:sym typeface="Arial" charset="0"/>
            </a:endParaRPr>
          </a:p>
          <a:p>
            <a:pPr marL="39688">
              <a:spcBef>
                <a:spcPts val="413"/>
              </a:spcBef>
            </a:pPr>
            <a:r>
              <a:rPr lang="en-US" dirty="0" smtClean="0">
                <a:solidFill>
                  <a:srgbClr val="FFFFFF"/>
                </a:solidFill>
                <a:latin typeface="Helvetica Neue Light" charset="0"/>
                <a:cs typeface="Helvetica Neue Light" charset="0"/>
                <a:sym typeface="Arial" charset="0"/>
              </a:rPr>
              <a:t>Nick Beresford</a:t>
            </a:r>
            <a:endParaRPr lang="en-US" dirty="0">
              <a:solidFill>
                <a:srgbClr val="FFFFFF"/>
              </a:solidFill>
              <a:latin typeface="Helvetica Neue Light" charset="0"/>
              <a:cs typeface="Helvetica Neue Light" charset="0"/>
              <a:sym typeface="Arial" charset="0"/>
            </a:endParaRPr>
          </a:p>
          <a:p>
            <a:pPr marL="39688">
              <a:spcBef>
                <a:spcPts val="413"/>
              </a:spcBef>
            </a:pPr>
            <a:r>
              <a:rPr lang="en-US" dirty="0" err="1">
                <a:solidFill>
                  <a:srgbClr val="FFFFFF"/>
                </a:solidFill>
                <a:latin typeface="Helvetica Neue Light" charset="0"/>
                <a:cs typeface="Helvetica Neue Light" charset="0"/>
              </a:rPr>
              <a:t>Soile</a:t>
            </a:r>
            <a:r>
              <a:rPr lang="en-US" dirty="0">
                <a:solidFill>
                  <a:srgbClr val="FFFFFF"/>
                </a:solidFill>
                <a:latin typeface="Helvetica Neue Light" charset="0"/>
                <a:cs typeface="Helvetica Neue Light" charset="0"/>
              </a:rPr>
              <a:t> </a:t>
            </a:r>
            <a:r>
              <a:rPr lang="en-US" dirty="0" err="1" smtClean="0">
                <a:solidFill>
                  <a:srgbClr val="FFFFFF"/>
                </a:solidFill>
                <a:latin typeface="Helvetica Neue Light" charset="0"/>
                <a:cs typeface="Helvetica Neue Light" charset="0"/>
              </a:rPr>
              <a:t>Tapio</a:t>
            </a:r>
            <a:endParaRPr lang="en-US" dirty="0" smtClean="0">
              <a:solidFill>
                <a:srgbClr val="FFFFFF"/>
              </a:solidFill>
              <a:latin typeface="Helvetica Neue Light" charset="0"/>
              <a:cs typeface="Helvetica Neue Light" charset="0"/>
            </a:endParaRPr>
          </a:p>
          <a:p>
            <a:pPr marL="39688">
              <a:spcBef>
                <a:spcPts val="413"/>
              </a:spcBef>
            </a:pPr>
            <a:r>
              <a:rPr lang="en-US" dirty="0">
                <a:solidFill>
                  <a:schemeClr val="bg1"/>
                </a:solidFill>
                <a:latin typeface="Helvetica Neue Light" charset="0"/>
                <a:ea typeface="ヒラギノ角ゴ ProN W3" charset="0"/>
                <a:cs typeface="Helvetica Neue Light" charset="0"/>
              </a:rPr>
              <a:t>Bernd </a:t>
            </a:r>
            <a:r>
              <a:rPr lang="en-US" dirty="0" err="1">
                <a:solidFill>
                  <a:schemeClr val="bg1"/>
                </a:solidFill>
                <a:latin typeface="Helvetica Neue Light" charset="0"/>
                <a:ea typeface="ヒラギノ角ゴ ProN W3" charset="0"/>
                <a:cs typeface="Helvetica Neue Light" charset="0"/>
              </a:rPr>
              <a:t>Grosche</a:t>
            </a:r>
            <a:endParaRPr lang="en-US" dirty="0">
              <a:solidFill>
                <a:schemeClr val="bg1"/>
              </a:solidFill>
              <a:latin typeface="Helvetica Neue Light" charset="0"/>
              <a:ea typeface="ヒラギノ角ゴ ProN W3" charset="0"/>
              <a:cs typeface="Helvetica Neue Light" charset="0"/>
            </a:endParaRPr>
          </a:p>
          <a:p>
            <a:pPr marL="39688">
              <a:spcBef>
                <a:spcPts val="413"/>
              </a:spcBef>
            </a:pPr>
            <a:endParaRPr lang="en-US" dirty="0">
              <a:solidFill>
                <a:srgbClr val="FFFFFF"/>
              </a:solidFill>
              <a:latin typeface="Helvetica Neue Light" charset="0"/>
              <a:cs typeface="Helvetica Neue Light" charset="0"/>
            </a:endParaRPr>
          </a:p>
          <a:p>
            <a:pPr marL="39688">
              <a:spcBef>
                <a:spcPts val="413"/>
              </a:spcBef>
            </a:pPr>
            <a:endParaRPr lang="en-US" dirty="0">
              <a:solidFill>
                <a:schemeClr val="tx1"/>
              </a:solidFill>
              <a:latin typeface="Helvetica Neue Light" charset="0"/>
              <a:cs typeface="Helvetica Neue Light" charset="0"/>
              <a:sym typeface="Arial" charset="0"/>
            </a:endParaRPr>
          </a:p>
          <a:p>
            <a:pPr marL="39688">
              <a:spcBef>
                <a:spcPts val="313"/>
              </a:spcBef>
            </a:pPr>
            <a:endParaRPr lang="en-US" sz="1400" dirty="0">
              <a:solidFill>
                <a:schemeClr val="tx1"/>
              </a:solidFill>
              <a:latin typeface="Arial" charset="0"/>
              <a:cs typeface="Arial" charset="0"/>
              <a:sym typeface="Arial" charset="0"/>
            </a:endParaRPr>
          </a:p>
          <a:p>
            <a:pPr marL="39688">
              <a:spcBef>
                <a:spcPts val="313"/>
              </a:spcBef>
            </a:pPr>
            <a:endParaRPr lang="en-US" sz="1400" dirty="0">
              <a:solidFill>
                <a:schemeClr val="tx1"/>
              </a:solidFill>
              <a:latin typeface="Arial" charset="0"/>
              <a:cs typeface="Arial" charset="0"/>
              <a:sym typeface="Arial" charset="0"/>
            </a:endParaRPr>
          </a:p>
          <a:p>
            <a:pPr marL="39688">
              <a:spcBef>
                <a:spcPts val="313"/>
              </a:spcBef>
            </a:pPr>
            <a:endParaRPr lang="en-US" sz="1400" dirty="0">
              <a:solidFill>
                <a:schemeClr val="tx1"/>
              </a:solidFill>
              <a:latin typeface="Arial" charset="0"/>
              <a:cs typeface="Arial" charset="0"/>
              <a:sym typeface="Arial" charset="0"/>
            </a:endParaRPr>
          </a:p>
        </p:txBody>
      </p:sp>
      <p:pic>
        <p:nvPicPr>
          <p:cNvPr id="56324"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1725" y="3284538"/>
            <a:ext cx="8858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3963" y="1773238"/>
            <a:ext cx="19399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1" descr="DoReMi_with_slogan_vertical 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00788" y="3284538"/>
            <a:ext cx="1211262"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1" descr="Concert_logo_web_600px.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56325" y="4748213"/>
            <a:ext cx="2232025"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logo-des-bundesamtes-fuer-strahlenschutz.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9838" y="1611313"/>
            <a:ext cx="2055812" cy="806068"/>
          </a:xfrm>
          <a:prstGeom prst="rect">
            <a:avLst/>
          </a:prstGeom>
        </p:spPr>
      </p:pic>
      <p:grpSp>
        <p:nvGrpSpPr>
          <p:cNvPr id="7" name="Group 6"/>
          <p:cNvGrpSpPr/>
          <p:nvPr/>
        </p:nvGrpSpPr>
        <p:grpSpPr>
          <a:xfrm>
            <a:off x="2184400" y="5794164"/>
            <a:ext cx="4749800" cy="535919"/>
            <a:chOff x="1976438" y="5624512"/>
            <a:chExt cx="4843462" cy="523220"/>
          </a:xfrm>
        </p:grpSpPr>
        <p:pic>
          <p:nvPicPr>
            <p:cNvPr id="5" name="Picture 4" descr="store_logo_2016.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76438" y="5624512"/>
              <a:ext cx="1985962" cy="523220"/>
            </a:xfrm>
            <a:prstGeom prst="rect">
              <a:avLst/>
            </a:prstGeom>
            <a:solidFill>
              <a:schemeClr val="bg1"/>
            </a:solidFill>
          </p:spPr>
        </p:pic>
        <p:sp>
          <p:nvSpPr>
            <p:cNvPr id="6" name="TextBox 5"/>
            <p:cNvSpPr txBox="1"/>
            <p:nvPr/>
          </p:nvSpPr>
          <p:spPr>
            <a:xfrm>
              <a:off x="3962400" y="5624512"/>
              <a:ext cx="2857500" cy="523220"/>
            </a:xfrm>
            <a:prstGeom prst="rect">
              <a:avLst/>
            </a:prstGeom>
            <a:solidFill>
              <a:srgbClr val="FFFFFF"/>
            </a:solidFill>
          </p:spPr>
          <p:txBody>
            <a:bodyPr wrap="square" rtlCol="0">
              <a:spAutoFit/>
            </a:bodyPr>
            <a:lstStyle/>
            <a:p>
              <a:pPr algn="ctr"/>
              <a:r>
                <a:rPr lang="en-US" sz="2800" dirty="0" smtClean="0">
                  <a:solidFill>
                    <a:srgbClr val="1A6F87"/>
                  </a:solidFill>
                  <a:latin typeface="Arial" charset="0"/>
                  <a:cs typeface="Arial" charset="0"/>
                  <a:sym typeface="Arial" charset="0"/>
                </a:rPr>
                <a:t>STOREDB.ORG</a:t>
              </a:r>
              <a:endParaRPr lang="en-US" sz="2800" dirty="0">
                <a:solidFill>
                  <a:srgbClr val="1A6F87"/>
                </a:solidFill>
                <a:latin typeface="Arial" charset="0"/>
                <a:cs typeface="Arial" charset="0"/>
                <a:sym typeface="Arial" charset="0"/>
              </a:endParaRPr>
            </a:p>
          </p:txBody>
        </p:sp>
      </p:grpSp>
    </p:spTree>
    <p:extLst>
      <p:ext uri="{BB962C8B-B14F-4D97-AF65-F5344CB8AC3E}">
        <p14:creationId xmlns:p14="http://schemas.microsoft.com/office/powerpoint/2010/main" val="182770975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46100" y="401638"/>
            <a:ext cx="5257657" cy="5587241"/>
          </a:xfrm>
          <a:prstGeom prst="rect">
            <a:avLst/>
          </a:prstGeom>
        </p:spPr>
      </p:pic>
    </p:spTree>
    <p:extLst>
      <p:ext uri="{BB962C8B-B14F-4D97-AF65-F5344CB8AC3E}">
        <p14:creationId xmlns:p14="http://schemas.microsoft.com/office/powerpoint/2010/main" val="338054356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p:txBody>
          <a:bodyPr rIns="132080">
            <a:normAutofit/>
          </a:bodyPr>
          <a:lstStyle/>
          <a:p>
            <a:pPr algn="l" eaLnBrk="1" hangingPunct="1"/>
            <a:r>
              <a:rPr lang="en-US" sz="3600" i="1" dirty="0">
                <a:solidFill>
                  <a:srgbClr val="800000"/>
                </a:solidFill>
                <a:latin typeface="Helvetica Neue Light" charset="0"/>
                <a:ea typeface="ヒラギノ角ゴ ProN W3" charset="0"/>
                <a:cs typeface="Helvetica Neue Light" charset="0"/>
              </a:rPr>
              <a:t>Why do we need </a:t>
            </a:r>
            <a:r>
              <a:rPr lang="en-US" sz="3600" i="1" dirty="0" smtClean="0">
                <a:solidFill>
                  <a:srgbClr val="800000"/>
                </a:solidFill>
                <a:latin typeface="Helvetica Neue Light" charset="0"/>
                <a:ea typeface="ヒラギノ角ゴ ProN W3" charset="0"/>
                <a:cs typeface="Helvetica Neue Light" charset="0"/>
              </a:rPr>
              <a:t>to share data?</a:t>
            </a:r>
            <a:endParaRPr lang="en-US" sz="3600" i="1" dirty="0">
              <a:solidFill>
                <a:srgbClr val="800000"/>
              </a:solidFill>
              <a:latin typeface="Helvetica Neue Light" charset="0"/>
              <a:ea typeface="ヒラギノ角ゴ ProN W3" charset="0"/>
              <a:cs typeface="Helvetica Neue Light" charset="0"/>
            </a:endParaRPr>
          </a:p>
        </p:txBody>
      </p:sp>
      <p:sp>
        <p:nvSpPr>
          <p:cNvPr id="16386" name="Rectangle 2"/>
          <p:cNvSpPr>
            <a:spLocks noGrp="1" noChangeArrowheads="1"/>
          </p:cNvSpPr>
          <p:nvPr>
            <p:ph sz="half" idx="1"/>
          </p:nvPr>
        </p:nvSpPr>
        <p:spPr/>
        <p:txBody>
          <a:bodyPr rIns="132080"/>
          <a:lstStyle/>
          <a:p>
            <a:pPr marL="39688" indent="0" eaLnBrk="1" hangingPunct="1">
              <a:buFont typeface="Arial" charset="0"/>
              <a:buNone/>
            </a:pPr>
            <a:r>
              <a:rPr lang="en-US" sz="1800" dirty="0" smtClean="0">
                <a:latin typeface="Helvetica Neue Light" charset="0"/>
                <a:ea typeface="ヒラギノ角ゴ ProN W3" charset="0"/>
                <a:cs typeface="Helvetica Neue Light" charset="0"/>
              </a:rPr>
              <a:t>Evidence </a:t>
            </a:r>
            <a:r>
              <a:rPr lang="en-US" sz="1800" dirty="0">
                <a:latin typeface="Helvetica Neue Light" charset="0"/>
                <a:ea typeface="ヒラギノ角ゴ ProN W3" charset="0"/>
                <a:cs typeface="Helvetica Neue Light" charset="0"/>
              </a:rPr>
              <a:t>support for publications</a:t>
            </a:r>
          </a:p>
          <a:p>
            <a:pPr marL="39688" indent="0" eaLnBrk="1" hangingPunct="1">
              <a:buFont typeface="Arial" charset="0"/>
              <a:buNone/>
            </a:pPr>
            <a:r>
              <a:rPr lang="en-US" sz="1800" dirty="0">
                <a:latin typeface="Helvetica Neue Light" charset="0"/>
                <a:ea typeface="ヒラギノ角ゴ ProN W3" charset="0"/>
                <a:cs typeface="Helvetica Neue Light" charset="0"/>
              </a:rPr>
              <a:t>	</a:t>
            </a:r>
            <a:r>
              <a:rPr lang="en-US" sz="1800" dirty="0" smtClean="0">
                <a:latin typeface="Helvetica Neue Light" charset="0"/>
                <a:ea typeface="ヒラギノ角ゴ ProN W3" charset="0"/>
                <a:cs typeface="Helvetica Neue Light" charset="0"/>
              </a:rPr>
              <a:t>Reproducibility</a:t>
            </a:r>
          </a:p>
          <a:p>
            <a:pPr marL="39688" indent="0" eaLnBrk="1" hangingPunct="1">
              <a:buFont typeface="Arial" charset="0"/>
              <a:buNone/>
            </a:pPr>
            <a:r>
              <a:rPr lang="en-US" sz="1800" dirty="0">
                <a:latin typeface="Helvetica Neue Light" charset="0"/>
                <a:ea typeface="ヒラギノ角ゴ ProN W3" charset="0"/>
                <a:cs typeface="Helvetica Neue Light" charset="0"/>
              </a:rPr>
              <a:t>	A</a:t>
            </a:r>
            <a:r>
              <a:rPr lang="en-US" sz="1800" dirty="0" smtClean="0">
                <a:latin typeface="Helvetica Neue Light" charset="0"/>
                <a:ea typeface="ヒラギノ角ゴ ProN W3" charset="0"/>
                <a:cs typeface="Helvetica Neue Light" charset="0"/>
              </a:rPr>
              <a:t>ccountability</a:t>
            </a:r>
            <a:endParaRPr lang="en-US" sz="1800" dirty="0">
              <a:latin typeface="Helvetica Neue Light" charset="0"/>
              <a:ea typeface="ヒラギノ角ゴ ProN W3" charset="0"/>
              <a:cs typeface="Helvetica Neue Light" charset="0"/>
            </a:endParaRPr>
          </a:p>
          <a:p>
            <a:pPr marL="39688" indent="0" eaLnBrk="1" hangingPunct="1">
              <a:buFont typeface="Arial" charset="0"/>
              <a:buNone/>
            </a:pPr>
            <a:r>
              <a:rPr lang="en-US" sz="1800" dirty="0">
                <a:latin typeface="Helvetica Neue Light" charset="0"/>
                <a:ea typeface="ヒラギノ角ゴ ProN W3" charset="0"/>
                <a:cs typeface="Helvetica Neue Light" charset="0"/>
              </a:rPr>
              <a:t>Data and resource reuse and reanalysis</a:t>
            </a:r>
          </a:p>
          <a:p>
            <a:pPr marL="39688" indent="0" eaLnBrk="1" hangingPunct="1">
              <a:buFont typeface="Arial" charset="0"/>
              <a:buNone/>
            </a:pPr>
            <a:r>
              <a:rPr lang="en-US" sz="1800" dirty="0">
                <a:latin typeface="Helvetica Neue Light" charset="0"/>
                <a:ea typeface="ヒラギノ角ゴ ProN W3" charset="0"/>
                <a:cs typeface="Helvetica Neue Light" charset="0"/>
              </a:rPr>
              <a:t>	</a:t>
            </a:r>
            <a:r>
              <a:rPr lang="en-US" sz="1800" dirty="0" smtClean="0">
                <a:latin typeface="Helvetica Neue Light" charset="0"/>
                <a:ea typeface="ヒラギノ角ゴ ProN W3" charset="0"/>
                <a:cs typeface="Helvetica Neue Light" charset="0"/>
              </a:rPr>
              <a:t>Resilience</a:t>
            </a:r>
          </a:p>
          <a:p>
            <a:pPr marL="39688" indent="0" eaLnBrk="1" hangingPunct="1">
              <a:buFont typeface="Arial" charset="0"/>
              <a:buNone/>
            </a:pPr>
            <a:r>
              <a:rPr lang="en-US" sz="1800" dirty="0">
                <a:latin typeface="Helvetica Neue Light" charset="0"/>
                <a:ea typeface="ヒラギノ角ゴ ProN W3" charset="0"/>
                <a:cs typeface="Helvetica Neue Light" charset="0"/>
              </a:rPr>
              <a:t>	</a:t>
            </a:r>
            <a:r>
              <a:rPr lang="en-US" sz="1800" dirty="0" smtClean="0">
                <a:latin typeface="Helvetica Neue Light" charset="0"/>
                <a:ea typeface="ヒラギノ角ゴ ProN W3" charset="0"/>
                <a:cs typeface="Helvetica Neue Light" charset="0"/>
              </a:rPr>
              <a:t>New </a:t>
            </a:r>
            <a:r>
              <a:rPr lang="en-US" sz="1800" dirty="0">
                <a:latin typeface="Helvetica Neue Light" charset="0"/>
                <a:ea typeface="ヒラギノ角ゴ ProN W3" charset="0"/>
                <a:cs typeface="Helvetica Neue Light" charset="0"/>
              </a:rPr>
              <a:t>discovery</a:t>
            </a:r>
          </a:p>
          <a:p>
            <a:pPr marL="39688" indent="0" eaLnBrk="1" hangingPunct="1">
              <a:buFont typeface="Arial" charset="0"/>
              <a:buNone/>
            </a:pPr>
            <a:r>
              <a:rPr lang="en-US" sz="1800" dirty="0">
                <a:latin typeface="Helvetica Neue Light" charset="0"/>
                <a:ea typeface="ヒラギノ角ゴ ProN W3" charset="0"/>
                <a:cs typeface="Helvetica Neue Light" charset="0"/>
              </a:rPr>
              <a:t>	</a:t>
            </a:r>
            <a:r>
              <a:rPr lang="en-US" sz="1800" dirty="0" smtClean="0">
                <a:latin typeface="Helvetica Neue Light" charset="0"/>
                <a:ea typeface="ヒラギノ角ゴ ProN W3" charset="0"/>
                <a:cs typeface="Helvetica Neue Light" charset="0"/>
              </a:rPr>
              <a:t>Prevention of </a:t>
            </a:r>
            <a:r>
              <a:rPr lang="en-US" sz="1800" dirty="0">
                <a:latin typeface="Helvetica Neue Light" charset="0"/>
                <a:ea typeface="ヒラギノ角ゴ ProN W3" charset="0"/>
                <a:cs typeface="Helvetica Neue Light" charset="0"/>
              </a:rPr>
              <a:t>duplication</a:t>
            </a:r>
          </a:p>
          <a:p>
            <a:pPr marL="39688" indent="0" eaLnBrk="1" hangingPunct="1">
              <a:buFont typeface="Arial" charset="0"/>
              <a:buNone/>
            </a:pPr>
            <a:r>
              <a:rPr lang="en-US" sz="1800" dirty="0">
                <a:latin typeface="Helvetica Neue Light" charset="0"/>
                <a:ea typeface="ヒラギノ角ゴ ProN W3" charset="0"/>
                <a:cs typeface="Helvetica Neue Light" charset="0"/>
              </a:rPr>
              <a:t>	Supports </a:t>
            </a:r>
            <a:r>
              <a:rPr lang="en-US" sz="1800" dirty="0" smtClean="0">
                <a:latin typeface="Helvetica Neue Light" charset="0"/>
                <a:ea typeface="ヒラギノ角ゴ ProN W3" charset="0"/>
                <a:cs typeface="Helvetica Neue Light" charset="0"/>
              </a:rPr>
              <a:t>RRRs</a:t>
            </a:r>
          </a:p>
          <a:p>
            <a:pPr marL="39688" indent="0" eaLnBrk="1" hangingPunct="1">
              <a:buFont typeface="Arial" charset="0"/>
              <a:buNone/>
            </a:pPr>
            <a:r>
              <a:rPr lang="en-US" sz="1800" dirty="0" smtClean="0">
                <a:latin typeface="Helvetica Neue Light" charset="0"/>
                <a:ea typeface="ヒラギノ角ゴ ProN W3" charset="0"/>
                <a:cs typeface="Helvetica Neue Light" charset="0"/>
              </a:rPr>
              <a:t>	Value for funding</a:t>
            </a:r>
            <a:endParaRPr lang="en-US" sz="1800" dirty="0">
              <a:latin typeface="Helvetica Neue Light" charset="0"/>
              <a:ea typeface="ヒラギノ角ゴ ProN W3" charset="0"/>
              <a:cs typeface="Helvetica Neue Light" charset="0"/>
            </a:endParaRPr>
          </a:p>
          <a:p>
            <a:pPr marL="39688" indent="0" eaLnBrk="1" hangingPunct="1">
              <a:buFont typeface="Arial" charset="0"/>
              <a:buNone/>
            </a:pPr>
            <a:r>
              <a:rPr lang="en-US" sz="1800" dirty="0">
                <a:latin typeface="Helvetica Neue Light" charset="0"/>
                <a:ea typeface="ヒラギノ角ゴ ProN W3" charset="0"/>
                <a:cs typeface="Helvetica Neue Light" charset="0"/>
              </a:rPr>
              <a:t>Coordination and integration of projects</a:t>
            </a:r>
          </a:p>
          <a:p>
            <a:pPr marL="39688" indent="0" eaLnBrk="1" hangingPunct="1">
              <a:buFont typeface="Arial" charset="0"/>
              <a:buNone/>
            </a:pPr>
            <a:r>
              <a:rPr lang="en-US" sz="1800" dirty="0">
                <a:latin typeface="Helvetica Neue Light" charset="0"/>
                <a:ea typeface="ヒラギノ角ゴ ProN W3" charset="0"/>
                <a:cs typeface="Helvetica Neue Light" charset="0"/>
              </a:rPr>
              <a:t>Training and education resources</a:t>
            </a:r>
          </a:p>
          <a:p>
            <a:pPr marL="39688" indent="0" eaLnBrk="1" hangingPunct="1">
              <a:buFont typeface="Arial" charset="0"/>
              <a:buNone/>
            </a:pPr>
            <a:endParaRPr lang="en-US" sz="1800" dirty="0">
              <a:latin typeface="Helvetica Neue Light" charset="0"/>
              <a:ea typeface="ヒラギノ角ゴ ProN W3" charset="0"/>
              <a:cs typeface="Helvetica Neue Light" charset="0"/>
            </a:endParaRPr>
          </a:p>
        </p:txBody>
      </p:sp>
      <p:pic>
        <p:nvPicPr>
          <p:cNvPr id="16387" name="Picture 1" descr="data-shar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1628775"/>
            <a:ext cx="3430588"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79594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0636485" cy="6858000"/>
          </a:xfrm>
          <a:prstGeom prst="rect">
            <a:avLst/>
          </a:prstGeom>
        </p:spPr>
      </p:pic>
      <p:pic>
        <p:nvPicPr>
          <p:cNvPr id="4" name="Picture 3"/>
          <p:cNvPicPr>
            <a:picLocks noChangeAspect="1"/>
          </p:cNvPicPr>
          <p:nvPr/>
        </p:nvPicPr>
        <p:blipFill>
          <a:blip r:embed="rId4"/>
          <a:stretch>
            <a:fillRect/>
          </a:stretch>
        </p:blipFill>
        <p:spPr>
          <a:xfrm>
            <a:off x="5181600" y="101347"/>
            <a:ext cx="3886200" cy="6479102"/>
          </a:xfrm>
          <a:prstGeom prst="rect">
            <a:avLst/>
          </a:prstGeom>
        </p:spPr>
      </p:pic>
    </p:spTree>
    <p:extLst>
      <p:ext uri="{BB962C8B-B14F-4D97-AF65-F5344CB8AC3E}">
        <p14:creationId xmlns:p14="http://schemas.microsoft.com/office/powerpoint/2010/main" val="373823446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p:txBody>
          <a:bodyPr rIns="132080">
            <a:normAutofit/>
          </a:bodyPr>
          <a:lstStyle/>
          <a:p>
            <a:pPr algn="l" eaLnBrk="1" hangingPunct="1"/>
            <a:r>
              <a:rPr lang="en-US" sz="3600" i="1" dirty="0">
                <a:solidFill>
                  <a:srgbClr val="800000"/>
                </a:solidFill>
                <a:latin typeface="Helvetica Neue Light" charset="0"/>
                <a:ea typeface="ヒラギノ角ゴ ProN W3" charset="0"/>
                <a:cs typeface="Helvetica Neue Light" charset="0"/>
              </a:rPr>
              <a:t>Why do we need </a:t>
            </a:r>
            <a:r>
              <a:rPr lang="en-US" sz="3600" i="1" dirty="0" smtClean="0">
                <a:solidFill>
                  <a:srgbClr val="800000"/>
                </a:solidFill>
                <a:latin typeface="Helvetica Neue Light" charset="0"/>
                <a:ea typeface="ヒラギノ角ゴ ProN W3" charset="0"/>
                <a:cs typeface="Helvetica Neue Light" charset="0"/>
              </a:rPr>
              <a:t>to share data?</a:t>
            </a:r>
            <a:endParaRPr lang="en-US" sz="3600" i="1" dirty="0">
              <a:solidFill>
                <a:srgbClr val="800000"/>
              </a:solidFill>
              <a:latin typeface="Helvetica Neue Light" charset="0"/>
              <a:ea typeface="ヒラギノ角ゴ ProN W3" charset="0"/>
              <a:cs typeface="Helvetica Neue Light" charset="0"/>
            </a:endParaRPr>
          </a:p>
        </p:txBody>
      </p:sp>
      <p:sp>
        <p:nvSpPr>
          <p:cNvPr id="16386" name="Rectangle 2"/>
          <p:cNvSpPr>
            <a:spLocks noGrp="1" noChangeArrowheads="1"/>
          </p:cNvSpPr>
          <p:nvPr>
            <p:ph sz="half" idx="1"/>
          </p:nvPr>
        </p:nvSpPr>
        <p:spPr/>
        <p:txBody>
          <a:bodyPr rIns="132080"/>
          <a:lstStyle/>
          <a:p>
            <a:pPr marL="39688" indent="0" eaLnBrk="1" hangingPunct="1">
              <a:buFont typeface="Arial" charset="0"/>
              <a:buNone/>
            </a:pPr>
            <a:r>
              <a:rPr lang="en-US" sz="1800" dirty="0" smtClean="0">
                <a:latin typeface="Helvetica Neue Light" charset="0"/>
                <a:ea typeface="ヒラギノ角ゴ ProN W3" charset="0"/>
                <a:cs typeface="Helvetica Neue Light" charset="0"/>
              </a:rPr>
              <a:t>Evidence </a:t>
            </a:r>
            <a:r>
              <a:rPr lang="en-US" sz="1800" dirty="0">
                <a:latin typeface="Helvetica Neue Light" charset="0"/>
                <a:ea typeface="ヒラギノ角ゴ ProN W3" charset="0"/>
                <a:cs typeface="Helvetica Neue Light" charset="0"/>
              </a:rPr>
              <a:t>support for publications</a:t>
            </a:r>
          </a:p>
          <a:p>
            <a:pPr marL="39688" indent="0" eaLnBrk="1" hangingPunct="1">
              <a:buFont typeface="Arial" charset="0"/>
              <a:buNone/>
            </a:pPr>
            <a:r>
              <a:rPr lang="en-US" sz="1800" dirty="0">
                <a:latin typeface="Helvetica Neue Light" charset="0"/>
                <a:ea typeface="ヒラギノ角ゴ ProN W3" charset="0"/>
                <a:cs typeface="Helvetica Neue Light" charset="0"/>
              </a:rPr>
              <a:t>	</a:t>
            </a:r>
            <a:r>
              <a:rPr lang="en-US" sz="1800" dirty="0" smtClean="0">
                <a:latin typeface="Helvetica Neue Light" charset="0"/>
                <a:ea typeface="ヒラギノ角ゴ ProN W3" charset="0"/>
                <a:cs typeface="Helvetica Neue Light" charset="0"/>
              </a:rPr>
              <a:t>Reproducibility</a:t>
            </a:r>
          </a:p>
          <a:p>
            <a:pPr marL="39688" indent="0" eaLnBrk="1" hangingPunct="1">
              <a:buFont typeface="Arial" charset="0"/>
              <a:buNone/>
            </a:pPr>
            <a:r>
              <a:rPr lang="en-US" sz="1800" dirty="0">
                <a:latin typeface="Helvetica Neue Light" charset="0"/>
                <a:ea typeface="ヒラギノ角ゴ ProN W3" charset="0"/>
                <a:cs typeface="Helvetica Neue Light" charset="0"/>
              </a:rPr>
              <a:t>	A</a:t>
            </a:r>
            <a:r>
              <a:rPr lang="en-US" sz="1800" dirty="0" smtClean="0">
                <a:latin typeface="Helvetica Neue Light" charset="0"/>
                <a:ea typeface="ヒラギノ角ゴ ProN W3" charset="0"/>
                <a:cs typeface="Helvetica Neue Light" charset="0"/>
              </a:rPr>
              <a:t>ccountability</a:t>
            </a:r>
            <a:endParaRPr lang="en-US" sz="1800" dirty="0">
              <a:latin typeface="Helvetica Neue Light" charset="0"/>
              <a:ea typeface="ヒラギノ角ゴ ProN W3" charset="0"/>
              <a:cs typeface="Helvetica Neue Light" charset="0"/>
            </a:endParaRPr>
          </a:p>
          <a:p>
            <a:pPr marL="39688" indent="0" eaLnBrk="1" hangingPunct="1">
              <a:buFont typeface="Arial" charset="0"/>
              <a:buNone/>
            </a:pPr>
            <a:r>
              <a:rPr lang="en-US" sz="1800" dirty="0">
                <a:latin typeface="Helvetica Neue Light" charset="0"/>
                <a:ea typeface="ヒラギノ角ゴ ProN W3" charset="0"/>
                <a:cs typeface="Helvetica Neue Light" charset="0"/>
              </a:rPr>
              <a:t>Data and resource reuse and reanalysis</a:t>
            </a:r>
          </a:p>
          <a:p>
            <a:pPr marL="39688" indent="0" eaLnBrk="1" hangingPunct="1">
              <a:buFont typeface="Arial" charset="0"/>
              <a:buNone/>
            </a:pPr>
            <a:r>
              <a:rPr lang="en-US" sz="1800" dirty="0">
                <a:latin typeface="Helvetica Neue Light" charset="0"/>
                <a:ea typeface="ヒラギノ角ゴ ProN W3" charset="0"/>
                <a:cs typeface="Helvetica Neue Light" charset="0"/>
              </a:rPr>
              <a:t>	</a:t>
            </a:r>
            <a:r>
              <a:rPr lang="en-US" sz="1800" dirty="0" smtClean="0">
                <a:latin typeface="Helvetica Neue Light" charset="0"/>
                <a:ea typeface="ヒラギノ角ゴ ProN W3" charset="0"/>
                <a:cs typeface="Helvetica Neue Light" charset="0"/>
              </a:rPr>
              <a:t>Resilience</a:t>
            </a:r>
          </a:p>
          <a:p>
            <a:pPr marL="39688" indent="0" eaLnBrk="1" hangingPunct="1">
              <a:buFont typeface="Arial" charset="0"/>
              <a:buNone/>
            </a:pPr>
            <a:r>
              <a:rPr lang="en-US" sz="1800" dirty="0">
                <a:latin typeface="Helvetica Neue Light" charset="0"/>
                <a:ea typeface="ヒラギノ角ゴ ProN W3" charset="0"/>
                <a:cs typeface="Helvetica Neue Light" charset="0"/>
              </a:rPr>
              <a:t>	</a:t>
            </a:r>
            <a:r>
              <a:rPr lang="en-US" sz="1800" dirty="0" smtClean="0">
                <a:latin typeface="Helvetica Neue Light" charset="0"/>
                <a:ea typeface="ヒラギノ角ゴ ProN W3" charset="0"/>
                <a:cs typeface="Helvetica Neue Light" charset="0"/>
              </a:rPr>
              <a:t>New </a:t>
            </a:r>
            <a:r>
              <a:rPr lang="en-US" sz="1800" dirty="0">
                <a:latin typeface="Helvetica Neue Light" charset="0"/>
                <a:ea typeface="ヒラギノ角ゴ ProN W3" charset="0"/>
                <a:cs typeface="Helvetica Neue Light" charset="0"/>
              </a:rPr>
              <a:t>discovery</a:t>
            </a:r>
          </a:p>
          <a:p>
            <a:pPr marL="39688" indent="0" eaLnBrk="1" hangingPunct="1">
              <a:buFont typeface="Arial" charset="0"/>
              <a:buNone/>
            </a:pPr>
            <a:r>
              <a:rPr lang="en-US" sz="1800" dirty="0">
                <a:latin typeface="Helvetica Neue Light" charset="0"/>
                <a:ea typeface="ヒラギノ角ゴ ProN W3" charset="0"/>
                <a:cs typeface="Helvetica Neue Light" charset="0"/>
              </a:rPr>
              <a:t>	</a:t>
            </a:r>
            <a:r>
              <a:rPr lang="en-US" sz="1800" dirty="0" smtClean="0">
                <a:latin typeface="Helvetica Neue Light" charset="0"/>
                <a:ea typeface="ヒラギノ角ゴ ProN W3" charset="0"/>
                <a:cs typeface="Helvetica Neue Light" charset="0"/>
              </a:rPr>
              <a:t>Prevention of </a:t>
            </a:r>
            <a:r>
              <a:rPr lang="en-US" sz="1800" dirty="0">
                <a:latin typeface="Helvetica Neue Light" charset="0"/>
                <a:ea typeface="ヒラギノ角ゴ ProN W3" charset="0"/>
                <a:cs typeface="Helvetica Neue Light" charset="0"/>
              </a:rPr>
              <a:t>duplication</a:t>
            </a:r>
          </a:p>
          <a:p>
            <a:pPr marL="39688" indent="0" eaLnBrk="1" hangingPunct="1">
              <a:buFont typeface="Arial" charset="0"/>
              <a:buNone/>
            </a:pPr>
            <a:r>
              <a:rPr lang="en-US" sz="1800" dirty="0">
                <a:latin typeface="Helvetica Neue Light" charset="0"/>
                <a:ea typeface="ヒラギノ角ゴ ProN W3" charset="0"/>
                <a:cs typeface="Helvetica Neue Light" charset="0"/>
              </a:rPr>
              <a:t>	Supports </a:t>
            </a:r>
            <a:r>
              <a:rPr lang="en-US" sz="1800" dirty="0" smtClean="0">
                <a:latin typeface="Helvetica Neue Light" charset="0"/>
                <a:ea typeface="ヒラギノ角ゴ ProN W3" charset="0"/>
                <a:cs typeface="Helvetica Neue Light" charset="0"/>
              </a:rPr>
              <a:t>RRRs</a:t>
            </a:r>
          </a:p>
          <a:p>
            <a:pPr marL="39688" indent="0" eaLnBrk="1" hangingPunct="1">
              <a:buFont typeface="Arial" charset="0"/>
              <a:buNone/>
            </a:pPr>
            <a:r>
              <a:rPr lang="en-US" sz="1800" dirty="0" smtClean="0">
                <a:latin typeface="Helvetica Neue Light" charset="0"/>
                <a:ea typeface="ヒラギノ角ゴ ProN W3" charset="0"/>
                <a:cs typeface="Helvetica Neue Light" charset="0"/>
              </a:rPr>
              <a:t>	Value for funding</a:t>
            </a:r>
            <a:endParaRPr lang="en-US" sz="1800" dirty="0">
              <a:latin typeface="Helvetica Neue Light" charset="0"/>
              <a:ea typeface="ヒラギノ角ゴ ProN W3" charset="0"/>
              <a:cs typeface="Helvetica Neue Light" charset="0"/>
            </a:endParaRPr>
          </a:p>
          <a:p>
            <a:pPr marL="39688" indent="0" eaLnBrk="1" hangingPunct="1">
              <a:buFont typeface="Arial" charset="0"/>
              <a:buNone/>
            </a:pPr>
            <a:r>
              <a:rPr lang="en-US" sz="1800" dirty="0">
                <a:latin typeface="Helvetica Neue Light" charset="0"/>
                <a:ea typeface="ヒラギノ角ゴ ProN W3" charset="0"/>
                <a:cs typeface="Helvetica Neue Light" charset="0"/>
              </a:rPr>
              <a:t>Coordination and integration of projects</a:t>
            </a:r>
          </a:p>
          <a:p>
            <a:pPr marL="39688" indent="0" eaLnBrk="1" hangingPunct="1">
              <a:buFont typeface="Arial" charset="0"/>
              <a:buNone/>
            </a:pPr>
            <a:r>
              <a:rPr lang="en-US" sz="1800" dirty="0">
                <a:latin typeface="Helvetica Neue Light" charset="0"/>
                <a:ea typeface="ヒラギノ角ゴ ProN W3" charset="0"/>
                <a:cs typeface="Helvetica Neue Light" charset="0"/>
              </a:rPr>
              <a:t>Training and education resources</a:t>
            </a:r>
          </a:p>
          <a:p>
            <a:pPr marL="39688" indent="0" eaLnBrk="1" hangingPunct="1">
              <a:buFont typeface="Arial" charset="0"/>
              <a:buNone/>
            </a:pPr>
            <a:endParaRPr lang="en-US" sz="1800" dirty="0">
              <a:latin typeface="Helvetica Neue Light" charset="0"/>
              <a:ea typeface="ヒラギノ角ゴ ProN W3" charset="0"/>
              <a:cs typeface="Helvetica Neue Light" charset="0"/>
            </a:endParaRPr>
          </a:p>
        </p:txBody>
      </p:sp>
      <p:pic>
        <p:nvPicPr>
          <p:cNvPr id="16387" name="Picture 1" descr="data-shar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1628775"/>
            <a:ext cx="3430588"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863334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l"/>
            <a:r>
              <a:rPr lang="en-US" sz="3600" i="1" dirty="0" smtClean="0">
                <a:solidFill>
                  <a:srgbClr val="800000"/>
                </a:solidFill>
                <a:latin typeface="Helvetica Neue Light"/>
                <a:cs typeface="Helvetica Neue Light"/>
              </a:rPr>
              <a:t>What constitutes Open Data?</a:t>
            </a:r>
            <a:endParaRPr lang="en-US" sz="3600" i="1" dirty="0">
              <a:solidFill>
                <a:srgbClr val="800000"/>
              </a:solidFill>
              <a:latin typeface="Helvetica Neue Light"/>
              <a:cs typeface="Helvetica Neue Light"/>
            </a:endParaRPr>
          </a:p>
        </p:txBody>
      </p:sp>
      <p:sp>
        <p:nvSpPr>
          <p:cNvPr id="5" name="Content Placeholder 4"/>
          <p:cNvSpPr>
            <a:spLocks noGrp="1"/>
          </p:cNvSpPr>
          <p:nvPr>
            <p:ph idx="1"/>
          </p:nvPr>
        </p:nvSpPr>
        <p:spPr>
          <a:xfrm>
            <a:off x="457200" y="1600200"/>
            <a:ext cx="7353300" cy="4525963"/>
          </a:xfrm>
        </p:spPr>
        <p:txBody>
          <a:bodyPr>
            <a:normAutofit/>
          </a:bodyPr>
          <a:lstStyle/>
          <a:p>
            <a:r>
              <a:rPr lang="en-US" sz="2000" dirty="0" smtClean="0">
                <a:latin typeface="Helvetica Neue Light"/>
                <a:cs typeface="Helvetica Neue Light"/>
              </a:rPr>
              <a:t>Data placed in the public domain for the public good</a:t>
            </a:r>
          </a:p>
          <a:p>
            <a:r>
              <a:rPr lang="en-US" sz="2000" dirty="0">
                <a:latin typeface="Helvetica Neue Light"/>
                <a:cs typeface="Helvetica Neue Light"/>
              </a:rPr>
              <a:t>D</a:t>
            </a:r>
            <a:r>
              <a:rPr lang="en-US" sz="2000" dirty="0" smtClean="0">
                <a:latin typeface="Helvetica Neue Light"/>
                <a:cs typeface="Helvetica Neue Light"/>
              </a:rPr>
              <a:t>iscoverable</a:t>
            </a:r>
            <a:r>
              <a:rPr lang="en-US" sz="2000" dirty="0">
                <a:latin typeface="Helvetica Neue Light"/>
                <a:cs typeface="Helvetica Neue Light"/>
              </a:rPr>
              <a:t>?</a:t>
            </a:r>
          </a:p>
          <a:p>
            <a:pPr lvl="1"/>
            <a:r>
              <a:rPr lang="en-US" sz="1600" dirty="0" smtClean="0">
                <a:latin typeface="Helvetica Neue Light"/>
                <a:cs typeface="Helvetica Neue Light"/>
              </a:rPr>
              <a:t>metadata </a:t>
            </a:r>
            <a:r>
              <a:rPr lang="en-US" sz="1600" dirty="0">
                <a:latin typeface="Helvetica Neue Light"/>
                <a:cs typeface="Helvetica Neue Light"/>
              </a:rPr>
              <a:t>standards?</a:t>
            </a:r>
          </a:p>
          <a:p>
            <a:r>
              <a:rPr lang="en-US" sz="2000" dirty="0" smtClean="0">
                <a:latin typeface="Helvetica Neue Light"/>
                <a:cs typeface="Helvetica Neue Light"/>
              </a:rPr>
              <a:t>Useable?</a:t>
            </a:r>
          </a:p>
          <a:p>
            <a:r>
              <a:rPr lang="en-US" sz="2000" dirty="0" smtClean="0">
                <a:latin typeface="Helvetica Neue Light"/>
                <a:cs typeface="Helvetica Neue Light"/>
              </a:rPr>
              <a:t>Is the data described?</a:t>
            </a:r>
          </a:p>
          <a:p>
            <a:r>
              <a:rPr lang="en-US" sz="2000" dirty="0" smtClean="0">
                <a:latin typeface="Helvetica Neue Light"/>
                <a:cs typeface="Helvetica Neue Light"/>
              </a:rPr>
              <a:t>Is it interpretable/readable?</a:t>
            </a:r>
          </a:p>
          <a:p>
            <a:r>
              <a:rPr lang="en-US" sz="2000" dirty="0" smtClean="0">
                <a:latin typeface="Helvetica Neue Light"/>
                <a:cs typeface="Helvetica Neue Light"/>
              </a:rPr>
              <a:t>User identity and credit; ORCID ID</a:t>
            </a:r>
            <a:endParaRPr lang="en-US" sz="2000" dirty="0">
              <a:latin typeface="Helvetica Neue Light"/>
              <a:cs typeface="Helvetica Neue Light"/>
            </a:endParaRPr>
          </a:p>
        </p:txBody>
      </p:sp>
    </p:spTree>
    <p:extLst>
      <p:ext uri="{BB962C8B-B14F-4D97-AF65-F5344CB8AC3E}">
        <p14:creationId xmlns:p14="http://schemas.microsoft.com/office/powerpoint/2010/main" val="235420336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9666</TotalTime>
  <Words>1131</Words>
  <Application>Microsoft Macintosh PowerPoint</Application>
  <PresentationFormat>On-screen Show (4:3)</PresentationFormat>
  <Paragraphs>241</Paragraphs>
  <Slides>45</Slides>
  <Notes>2</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Caring about sharing; data sharing and transparency in radiation biology  Paul Schofield, University of Cambridge</vt:lpstr>
      <vt:lpstr>Open Science</vt:lpstr>
      <vt:lpstr>Open Science</vt:lpstr>
      <vt:lpstr>Why do we need to share data?</vt:lpstr>
      <vt:lpstr>PowerPoint Presentation</vt:lpstr>
      <vt:lpstr>Why do we need to share data?</vt:lpstr>
      <vt:lpstr>PowerPoint Presentation</vt:lpstr>
      <vt:lpstr>Why do we need to share data?</vt:lpstr>
      <vt:lpstr>What constitutes Open Data?</vt:lpstr>
      <vt:lpstr>Strategic policies in data sharing</vt:lpstr>
      <vt:lpstr>The FAIR Guiding Principles for scientific data management and stewardship  </vt:lpstr>
      <vt:lpstr>The FAIR Guiding Principles for scientific data management and stewardship </vt:lpstr>
      <vt:lpstr>Transparency and Openness Promotion Guidelines</vt:lpstr>
      <vt:lpstr>PowerPoint Presentation</vt:lpstr>
      <vt:lpstr>PowerPoint Presentation</vt:lpstr>
      <vt:lpstr>Data sharing in CONCERT</vt:lpstr>
      <vt:lpstr>Funder policies on data availability</vt:lpstr>
      <vt:lpstr>PowerPoint Presentation</vt:lpstr>
      <vt:lpstr>PowerPoint Presentation</vt:lpstr>
      <vt:lpstr>Open data for publications</vt:lpstr>
      <vt:lpstr>Data repositories</vt:lpstr>
      <vt:lpstr>PowerPoint Presentation</vt:lpstr>
      <vt:lpstr>PowerPoint Presentation</vt:lpstr>
      <vt:lpstr>STORE DB http://www.storedb.org/</vt:lpstr>
      <vt:lpstr>STORE</vt:lpstr>
      <vt:lpstr>ORCID IDs</vt:lpstr>
      <vt:lpstr>Data licensing and attribution</vt:lpstr>
      <vt:lpstr>Self-archiving of publications</vt:lpstr>
      <vt:lpstr>Digital object identifier (doi) generation</vt:lpstr>
      <vt:lpstr>Specific goals for STORE2</vt:lpstr>
      <vt:lpstr>Data load from SUBI</vt:lpstr>
      <vt:lpstr>Integration with other sharing initiatives and standards</vt:lpstr>
      <vt:lpstr>Integration with other sharing initiatives</vt:lpstr>
      <vt:lpstr>Integration with other sharing initiatives</vt:lpstr>
      <vt:lpstr>PowerPoint Presentation</vt:lpstr>
      <vt:lpstr>Culture and training</vt:lpstr>
      <vt:lpstr>Why are databases and resources underused?</vt:lpstr>
      <vt:lpstr>PowerPoint Presentation</vt:lpstr>
      <vt:lpstr>PowerPoint Presentation</vt:lpstr>
      <vt:lpstr>PowerPoint Presentation</vt:lpstr>
      <vt:lpstr>Cultural issues and training</vt:lpstr>
      <vt:lpstr>The Open Data ecosystem</vt:lpstr>
      <vt:lpstr>How to encourage database use and data sharing?</vt:lpstr>
      <vt:lpstr>Globalisation and sustainability</vt:lpstr>
      <vt:lpstr>Acknowledgements</vt:lpstr>
    </vt:vector>
  </TitlesOfParts>
  <Company>University of Cambridge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Schofield</dc:creator>
  <cp:lastModifiedBy>Paul Schofield</cp:lastModifiedBy>
  <cp:revision>213</cp:revision>
  <dcterms:created xsi:type="dcterms:W3CDTF">2017-05-15T14:20:22Z</dcterms:created>
  <dcterms:modified xsi:type="dcterms:W3CDTF">2018-01-30T13:36:45Z</dcterms:modified>
</cp:coreProperties>
</file>